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2"/>
    <p:sldMasterId id="2147483689" r:id="rId3"/>
    <p:sldMasterId id="2147483691" r:id="rId4"/>
  </p:sldMasterIdLst>
  <p:notesMasterIdLst>
    <p:notesMasterId r:id="rId71"/>
  </p:notesMasterIdLst>
  <p:handoutMasterIdLst>
    <p:handoutMasterId r:id="rId72"/>
  </p:handoutMasterIdLst>
  <p:sldIdLst>
    <p:sldId id="294" r:id="rId5"/>
    <p:sldId id="325" r:id="rId6"/>
    <p:sldId id="53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</p:sldIdLst>
  <p:sldSz cx="12192000" cy="6858000"/>
  <p:notesSz cx="12192000" cy="6858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6821EA-8394-48E0-A389-7C4F3C21999C}">
          <p14:sldIdLst>
            <p14:sldId id="294"/>
            <p14:sldId id="325"/>
            <p14:sldId id="531"/>
          </p14:sldIdLst>
        </p14:section>
        <p14:section name="FORTE Predictors of unsustained MRD neg" id="{898EBBB9-2507-4B02-A003-7785BDD7C19F}">
          <p14:sldIdLst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  <p14:section name="Humoral Immune reconstitution after quadruplet therapy" id="{23F0A65F-50BB-4346-A0BA-450B6C5BD972}">
          <p14:sldIdLst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</p14:sldIdLst>
        </p14:section>
        <p14:section name="GEM-KyCyDex" id="{9009C075-92E1-4C07-9D04-6B5B02792B5C}">
          <p14:sldIdLst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</p14:sldIdLst>
        </p14:section>
        <p14:section name="BELACARD Study" id="{5CB20FC6-1F79-46FF-BC3F-52FADFA44F4D}">
          <p14:sldIdLst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3B5724-96A1-6C82-5809-85E98F9E605A}" name="Patel, Priya" initials="PP" userId="S::ppatel08@amgen.com::3abe57dc-ea09-454f-8c5d-2b39a0dd7231" providerId="AD"/>
  <p188:author id="{FF5B112A-E89B-4E30-123F-3A8C7CC07B5A}" name="Cook, Guerry" initials="CG" userId="S::gcook01@amgen.com::661bdb57-2e12-4229-8adf-aeee1c93c6a9" providerId="AD"/>
  <p188:author id="{C6F018BF-D7C7-F503-5E88-C13E392F91F9}" name="Guirguis, Sharraya" initials="GS" userId="S::sguirgui@amgen.com::8d7ec5bd-a168-4cbe-a728-70eefae86d8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ch, Andrew" initials="TA" lastIdx="62" clrIdx="0">
    <p:extLst>
      <p:ext uri="{19B8F6BF-5375-455C-9EA6-DF929625EA0E}">
        <p15:presenceInfo xmlns:p15="http://schemas.microsoft.com/office/powerpoint/2012/main" userId="S::athach01@amgen.com::ad2661c0-53c3-4890-af33-1005f8ef4d01" providerId="AD"/>
      </p:ext>
    </p:extLst>
  </p:cmAuthor>
  <p:cmAuthor id="2" name="Cook, Guerry" initials="CG" lastIdx="2" clrIdx="1">
    <p:extLst>
      <p:ext uri="{19B8F6BF-5375-455C-9EA6-DF929625EA0E}">
        <p15:presenceInfo xmlns:p15="http://schemas.microsoft.com/office/powerpoint/2012/main" userId="S::gcook01@amgen.com::661bdb57-2e12-4229-8adf-aeee1c93c6a9" providerId="AD"/>
      </p:ext>
    </p:extLst>
  </p:cmAuthor>
  <p:cmAuthor id="3" name="Mariví Mateos" initials="MM" lastIdx="1" clrIdx="2">
    <p:extLst>
      <p:ext uri="{19B8F6BF-5375-455C-9EA6-DF929625EA0E}">
        <p15:presenceInfo xmlns:p15="http://schemas.microsoft.com/office/powerpoint/2012/main" userId="S::mvmateos@usal.es::5a919a6e-1b73-418a-8350-e79dac6ec5fc" providerId="AD"/>
      </p:ext>
    </p:extLst>
  </p:cmAuthor>
  <p:cmAuthor id="4" name="Guirguis, Sharraya" initials="GS" lastIdx="1" clrIdx="3">
    <p:extLst>
      <p:ext uri="{19B8F6BF-5375-455C-9EA6-DF929625EA0E}">
        <p15:presenceInfo xmlns:p15="http://schemas.microsoft.com/office/powerpoint/2012/main" userId="S::sguirgui@amgen.com::8d7ec5bd-a168-4cbe-a728-70eefae86d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C3"/>
    <a:srgbClr val="FFFFFF"/>
    <a:srgbClr val="A29E92"/>
    <a:srgbClr val="D1CBC6"/>
    <a:srgbClr val="C6C2B9"/>
    <a:srgbClr val="D1CCC6"/>
    <a:srgbClr val="E9ECE9"/>
    <a:srgbClr val="DEE0DD"/>
    <a:srgbClr val="D50032"/>
    <a:srgbClr val="E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F7214-5B6B-4AA6-9CBB-04D1CF2E16E8}" v="1" dt="2022-09-15T11:41:15.1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80" Type="http://schemas.microsoft.com/office/2018/10/relationships/authors" Target="author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ffmann, Mareike" userId="765786aa-905d-4f06-840a-82508e2a2958" providerId="ADAL" clId="{A15F7214-5B6B-4AA6-9CBB-04D1CF2E16E8}"/>
    <pc:docChg chg="undo custSel modSld">
      <pc:chgData name="Hoffmann, Mareike" userId="765786aa-905d-4f06-840a-82508e2a2958" providerId="ADAL" clId="{A15F7214-5B6B-4AA6-9CBB-04D1CF2E16E8}" dt="2022-09-15T11:39:32.843" v="7" actId="478"/>
      <pc:docMkLst>
        <pc:docMk/>
      </pc:docMkLst>
      <pc:sldChg chg="delSp mod">
        <pc:chgData name="Hoffmann, Mareike" userId="765786aa-905d-4f06-840a-82508e2a2958" providerId="ADAL" clId="{A15F7214-5B6B-4AA6-9CBB-04D1CF2E16E8}" dt="2022-09-15T11:39:32.843" v="7" actId="478"/>
        <pc:sldMkLst>
          <pc:docMk/>
          <pc:sldMk cId="1561595144" sldId="294"/>
        </pc:sldMkLst>
        <pc:spChg chg="del">
          <ac:chgData name="Hoffmann, Mareike" userId="765786aa-905d-4f06-840a-82508e2a2958" providerId="ADAL" clId="{A15F7214-5B6B-4AA6-9CBB-04D1CF2E16E8}" dt="2022-09-15T11:39:32.843" v="7" actId="478"/>
          <ac:spMkLst>
            <pc:docMk/>
            <pc:sldMk cId="1561595144" sldId="294"/>
            <ac:spMk id="13" creationId="{2A3E732D-CC15-4F32-A895-A72B20F0C9D8}"/>
          </ac:spMkLst>
        </pc:spChg>
        <pc:spChg chg="del">
          <ac:chgData name="Hoffmann, Mareike" userId="765786aa-905d-4f06-840a-82508e2a2958" providerId="ADAL" clId="{A15F7214-5B6B-4AA6-9CBB-04D1CF2E16E8}" dt="2022-09-15T11:39:30.347" v="6" actId="478"/>
          <ac:spMkLst>
            <pc:docMk/>
            <pc:sldMk cId="1561595144" sldId="294"/>
            <ac:spMk id="45" creationId="{631636E8-7CA0-41D9-B499-829732B73FDE}"/>
          </ac:spMkLst>
        </pc:spChg>
      </pc:sldChg>
      <pc:sldChg chg="delSp modSp mod">
        <pc:chgData name="Hoffmann, Mareike" userId="765786aa-905d-4f06-840a-82508e2a2958" providerId="ADAL" clId="{A15F7214-5B6B-4AA6-9CBB-04D1CF2E16E8}" dt="2022-09-15T11:39:25.624" v="5" actId="1076"/>
        <pc:sldMkLst>
          <pc:docMk/>
          <pc:sldMk cId="1373318035" sldId="325"/>
        </pc:sldMkLst>
        <pc:spChg chg="del">
          <ac:chgData name="Hoffmann, Mareike" userId="765786aa-905d-4f06-840a-82508e2a2958" providerId="ADAL" clId="{A15F7214-5B6B-4AA6-9CBB-04D1CF2E16E8}" dt="2022-09-15T11:39:11.211" v="0" actId="478"/>
          <ac:spMkLst>
            <pc:docMk/>
            <pc:sldMk cId="1373318035" sldId="325"/>
            <ac:spMk id="28" creationId="{C4E64E6E-F965-444C-A4DF-5D6A657BE4CE}"/>
          </ac:spMkLst>
        </pc:spChg>
        <pc:spChg chg="del">
          <ac:chgData name="Hoffmann, Mareike" userId="765786aa-905d-4f06-840a-82508e2a2958" providerId="ADAL" clId="{A15F7214-5B6B-4AA6-9CBB-04D1CF2E16E8}" dt="2022-09-15T11:39:16.222" v="2" actId="478"/>
          <ac:spMkLst>
            <pc:docMk/>
            <pc:sldMk cId="1373318035" sldId="325"/>
            <ac:spMk id="35" creationId="{AA9FBFB9-260A-4BAE-9E15-795DB82A3A3F}"/>
          </ac:spMkLst>
        </pc:spChg>
        <pc:spChg chg="mod">
          <ac:chgData name="Hoffmann, Mareike" userId="765786aa-905d-4f06-840a-82508e2a2958" providerId="ADAL" clId="{A15F7214-5B6B-4AA6-9CBB-04D1CF2E16E8}" dt="2022-09-15T11:39:25.624" v="5" actId="1076"/>
          <ac:spMkLst>
            <pc:docMk/>
            <pc:sldMk cId="1373318035" sldId="325"/>
            <ac:spMk id="36" creationId="{D0F2DE4A-071D-416B-9579-22EDDFC61BC4}"/>
          </ac:spMkLst>
        </pc:spChg>
        <pc:spChg chg="mod">
          <ac:chgData name="Hoffmann, Mareike" userId="765786aa-905d-4f06-840a-82508e2a2958" providerId="ADAL" clId="{A15F7214-5B6B-4AA6-9CBB-04D1CF2E16E8}" dt="2022-09-15T11:39:25.624" v="5" actId="1076"/>
          <ac:spMkLst>
            <pc:docMk/>
            <pc:sldMk cId="1373318035" sldId="325"/>
            <ac:spMk id="37" creationId="{BC69A83B-6A12-4310-8261-074237B0B251}"/>
          </ac:spMkLst>
        </pc:spChg>
        <pc:spChg chg="del">
          <ac:chgData name="Hoffmann, Mareike" userId="765786aa-905d-4f06-840a-82508e2a2958" providerId="ADAL" clId="{A15F7214-5B6B-4AA6-9CBB-04D1CF2E16E8}" dt="2022-09-15T11:39:12.683" v="1" actId="478"/>
          <ac:spMkLst>
            <pc:docMk/>
            <pc:sldMk cId="1373318035" sldId="325"/>
            <ac:spMk id="45" creationId="{631636E8-7CA0-41D9-B499-829732B73FDE}"/>
          </ac:spMkLst>
        </pc:spChg>
        <pc:spChg chg="mod">
          <ac:chgData name="Hoffmann, Mareike" userId="765786aa-905d-4f06-840a-82508e2a2958" providerId="ADAL" clId="{A15F7214-5B6B-4AA6-9CBB-04D1CF2E16E8}" dt="2022-09-15T11:39:19.485" v="4" actId="1076"/>
          <ac:spMkLst>
            <pc:docMk/>
            <pc:sldMk cId="1373318035" sldId="325"/>
            <ac:spMk id="47" creationId="{78F18EDB-8E51-4F12-8D5B-FE5158BFBF6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65F84C-02BB-4AA5-BA82-FE0DA7DCE94F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121920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800">
                <a:solidFill>
                  <a:srgbClr val="7F7F7F"/>
                </a:solidFill>
                <a:latin typeface="Arial" panose="020B0604020202020204" pitchFamily="34" charset="0"/>
              </a:rPr>
              <a:t>Amgen Proprietary - For Internal Use Only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B4384-68F8-4DE5-ABE4-D4DF639992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01145-DD34-45A9-AF8A-482D04402D8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2BD9F-FACB-4DDF-9BF5-9442A12274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56959-D634-48FE-AD14-26B5574DEC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757EF-D233-46F8-BD6D-CE7A2156E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409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121920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800" b="0" i="0" u="none">
                <a:solidFill>
                  <a:srgbClr val="7F7F7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Amgen Proprietary - For Internal Use Only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A2D2D-57B8-4BC5-ADE9-BFFC73FD2F4A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C8E5E-7E16-4E4C-AC5E-EB68387B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4035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Amgen Proprietary - For Internal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C8E5E-7E16-4E4C-AC5E-EB68387B7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Amgen Proprietary - For Internal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C8E5E-7E16-4E4C-AC5E-EB68387B73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94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74507-65D2-479A-A35E-CFF865AD5E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>
            <a:fillRect/>
          </a:stretch>
        </p:blipFill>
        <p:spPr>
          <a:xfrm>
            <a:off x="0" y="0"/>
            <a:ext cx="12192000" cy="53340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334000"/>
          </a:xfrm>
          <a:noFill/>
        </p:spPr>
        <p:txBody>
          <a:bodyPr l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39" y="6128298"/>
            <a:ext cx="1713236" cy="406281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5947240"/>
            <a:ext cx="9932459" cy="393141"/>
          </a:xfrm>
        </p:spPr>
        <p:txBody>
          <a:bodyPr tIns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67" b="0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5469637"/>
            <a:ext cx="9932459" cy="461699"/>
          </a:xfrm>
        </p:spPr>
        <p:txBody>
          <a:bodyPr rIns="0" anchor="ctr"/>
          <a:lstStyle>
            <a:lvl1pPr marL="0" indent="0" algn="l">
              <a:buNone/>
              <a:defRPr sz="3200" b="1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4" y="2324100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6895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343609"/>
            <a:ext cx="8071103" cy="47319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071103" y="1341121"/>
            <a:ext cx="4133088" cy="4737947"/>
          </a:xfrm>
          <a:solidFill>
            <a:schemeClr val="accent1"/>
          </a:solidFill>
        </p:spPr>
        <p:txBody>
          <a:bodyPr lIns="182880" tIns="91440" rIns="274320" bIns="91440" anchor="ctr" anchorCtr="0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19" y="1706880"/>
            <a:ext cx="7586133" cy="4157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67247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7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8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19" y="1706880"/>
            <a:ext cx="11222567" cy="3232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39867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7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8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84719" y="2072641"/>
            <a:ext cx="11222567" cy="2937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84719" y="1528235"/>
            <a:ext cx="10979149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19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70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588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40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165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52092" y="1343609"/>
            <a:ext cx="8739909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" y="1343609"/>
            <a:ext cx="3408219" cy="4735459"/>
          </a:xfrm>
          <a:solidFill>
            <a:schemeClr val="accent1"/>
          </a:solidFill>
        </p:spPr>
        <p:txBody>
          <a:bodyPr lIns="274320" tIns="137160" rIns="91440" bIns="182880" anchor="ctr"/>
          <a:lstStyle>
            <a:lvl1pPr marL="0" indent="0" algn="l">
              <a:buClr>
                <a:schemeClr val="bg1"/>
              </a:buClr>
              <a:buNone/>
              <a:defRPr sz="2667">
                <a:solidFill>
                  <a:schemeClr val="bg1"/>
                </a:solidFill>
              </a:defRPr>
            </a:lvl1pPr>
            <a:lvl2pPr marL="226473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59294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3599145" y="2072640"/>
            <a:ext cx="8108139" cy="3898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148" y="1528235"/>
            <a:ext cx="800230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19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70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588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40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7604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51420" y="1343610"/>
            <a:ext cx="2992581" cy="47368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" y="3777426"/>
            <a:ext cx="3020291" cy="2303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43609"/>
            <a:ext cx="6096000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88724" y="3777425"/>
            <a:ext cx="299258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186295" y="1343609"/>
            <a:ext cx="2992581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075709" y="3777425"/>
            <a:ext cx="302029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7607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43609"/>
            <a:ext cx="12192000" cy="4735459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1848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w/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18712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06836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318714" y="4979924"/>
            <a:ext cx="3684924" cy="895739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07223" y="4979924"/>
            <a:ext cx="3684924" cy="895739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55952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46475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084320" y="1341121"/>
            <a:ext cx="4023360" cy="4737947"/>
          </a:xfrm>
          <a:solidFill>
            <a:schemeClr val="accent1"/>
          </a:solidFill>
        </p:spPr>
        <p:txBody>
          <a:bodyPr lIns="182880" tIns="182880" rIns="182880" bIns="182880" anchor="ctr" anchorCtr="0"/>
          <a:lstStyle>
            <a:lvl1pPr marL="0" indent="0" algn="l">
              <a:spcBef>
                <a:spcPts val="727"/>
              </a:spcBef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861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343609"/>
            <a:ext cx="800594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64401" y="1343222"/>
            <a:ext cx="4128655" cy="381750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064399" y="5160725"/>
            <a:ext cx="4128128" cy="918345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84719" y="1706882"/>
            <a:ext cx="7521228" cy="4230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05458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6697" y="1343609"/>
            <a:ext cx="800530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11" y="1343222"/>
            <a:ext cx="4128655" cy="38214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413" y="5164667"/>
            <a:ext cx="4128128" cy="9144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300604" y="1706882"/>
            <a:ext cx="7406681" cy="429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5207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239" y="6128298"/>
            <a:ext cx="1713236" cy="40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4" y="2396404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67198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16720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54625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62C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43B8-56C0-4F02-9AEE-20BFD72575E4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93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0056-C58E-414B-BFF8-CB0C209C4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505AE-08A0-400D-87BB-7138B361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045D7-9251-44B9-9599-03419EEB7D43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3DBD9-9BA3-4662-881A-620C0F00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31CB1-7330-44A2-AE84-23C6BD3F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8D7-4C26-4815-9C65-2FA15C04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4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gradFill>
          <a:gsLst>
            <a:gs pos="0">
              <a:schemeClr val="accent2"/>
            </a:gs>
            <a:gs pos="10000">
              <a:schemeClr val="accent2">
                <a:lumMod val="60000"/>
                <a:lumOff val="40000"/>
              </a:schemeClr>
            </a:gs>
            <a:gs pos="49000">
              <a:schemeClr val="bg2"/>
            </a:gs>
            <a:gs pos="100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0" y="3227718"/>
            <a:ext cx="12192000" cy="42056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60000"/>
                  <a:lumOff val="40000"/>
                </a:schemeClr>
              </a:gs>
              <a:gs pos="88000">
                <a:schemeClr val="bg2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40000"/>
              </a:spcBef>
              <a:spcAft>
                <a:spcPct val="0"/>
              </a:spcAft>
              <a:defRPr/>
            </a:pPr>
            <a:endParaRPr lang="de-CH" sz="2133" b="1">
              <a:solidFill>
                <a:srgbClr val="161F46"/>
              </a:solidFill>
              <a:ea typeface="MS PGothic" pitchFamily="34" charset="-128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130426"/>
            <a:ext cx="10363200" cy="1470025"/>
          </a:xfrm>
        </p:spPr>
        <p:txBody>
          <a:bodyPr anchor="ctr"/>
          <a:lstStyle>
            <a:lvl1pPr>
              <a:spcBef>
                <a:spcPct val="2000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3886200"/>
            <a:ext cx="8534400" cy="1752600"/>
          </a:xfrm>
        </p:spPr>
        <p:txBody>
          <a:bodyPr/>
          <a:lstStyle>
            <a:lvl1pPr marL="0" indent="0" algn="r">
              <a:spcBef>
                <a:spcPct val="20000"/>
              </a:spcBef>
              <a:buFontTx/>
              <a:buNone/>
              <a:defRPr sz="29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641992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4078299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 bwMode="invGray">
      <p:bgPr>
        <a:gradFill>
          <a:gsLst>
            <a:gs pos="0">
              <a:schemeClr val="accent2"/>
            </a:gs>
            <a:gs pos="10000">
              <a:schemeClr val="accent2">
                <a:lumMod val="60000"/>
                <a:lumOff val="40000"/>
              </a:schemeClr>
            </a:gs>
            <a:gs pos="49000">
              <a:schemeClr val="bg2"/>
            </a:gs>
            <a:gs pos="100000">
              <a:schemeClr val="tx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white">
          <a:xfrm>
            <a:off x="0" y="3227718"/>
            <a:ext cx="12192000" cy="42056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60000"/>
                  <a:lumOff val="40000"/>
                </a:schemeClr>
              </a:gs>
              <a:gs pos="88000">
                <a:schemeClr val="bg2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40000"/>
              </a:spcBef>
              <a:spcAft>
                <a:spcPct val="0"/>
              </a:spcAft>
              <a:defRPr/>
            </a:pPr>
            <a:endParaRPr lang="de-CH" sz="2133" b="1">
              <a:solidFill>
                <a:srgbClr val="161F46"/>
              </a:solidFill>
              <a:ea typeface="MS PGothic" pitchFamily="34" charset="-128"/>
            </a:endParaRPr>
          </a:p>
        </p:txBody>
      </p:sp>
      <p:sp>
        <p:nvSpPr>
          <p:cNvPr id="19" name="Text Placeholder 18"/>
          <p:cNvSpPr>
            <a:spLocks noGrp="1" noChangeAspect="1"/>
          </p:cNvSpPr>
          <p:nvPr>
            <p:ph type="body" sz="quarter" idx="10"/>
          </p:nvPr>
        </p:nvSpPr>
        <p:spPr>
          <a:xfrm>
            <a:off x="493185" y="450851"/>
            <a:ext cx="4109065" cy="864000"/>
          </a:xfrm>
          <a:prstGeom prst="round2Diag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 noChangeAspect="1"/>
          </p:cNvSpPr>
          <p:nvPr>
            <p:ph type="body" sz="quarter" idx="11"/>
          </p:nvPr>
        </p:nvSpPr>
        <p:spPr>
          <a:xfrm>
            <a:off x="1307044" y="1576685"/>
            <a:ext cx="4109065" cy="864000"/>
          </a:xfrm>
          <a:prstGeom prst="round2Diag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8"/>
          <p:cNvSpPr>
            <a:spLocks noGrp="1" noChangeAspect="1"/>
          </p:cNvSpPr>
          <p:nvPr>
            <p:ph type="body" sz="quarter" idx="12"/>
          </p:nvPr>
        </p:nvSpPr>
        <p:spPr>
          <a:xfrm>
            <a:off x="2824330" y="2692524"/>
            <a:ext cx="4109065" cy="864000"/>
          </a:xfrm>
          <a:prstGeom prst="round2Diag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8"/>
          <p:cNvSpPr>
            <a:spLocks noGrp="1" noChangeAspect="1"/>
          </p:cNvSpPr>
          <p:nvPr>
            <p:ph type="body" sz="quarter" idx="13"/>
          </p:nvPr>
        </p:nvSpPr>
        <p:spPr>
          <a:xfrm>
            <a:off x="7356345" y="4933255"/>
            <a:ext cx="4109065" cy="864000"/>
          </a:xfrm>
          <a:prstGeom prst="round2Diag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8"/>
          <p:cNvSpPr>
            <a:spLocks noGrp="1" noChangeAspect="1"/>
          </p:cNvSpPr>
          <p:nvPr>
            <p:ph type="body" sz="quarter" idx="14"/>
          </p:nvPr>
        </p:nvSpPr>
        <p:spPr>
          <a:xfrm>
            <a:off x="4907130" y="3797424"/>
            <a:ext cx="4109065" cy="864000"/>
          </a:xfrm>
          <a:prstGeom prst="round2DiagRect">
            <a:avLst/>
          </a:prstGeom>
          <a:solidFill>
            <a:schemeClr val="bg1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28851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30" y="0"/>
            <a:ext cx="10974916" cy="10112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8667177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220178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+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636913"/>
            <a:ext cx="5384800" cy="3705275"/>
          </a:xfrm>
          <a:ln>
            <a:noFill/>
          </a:ln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636913"/>
            <a:ext cx="5384800" cy="37052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23392" y="1268761"/>
            <a:ext cx="10945216" cy="1080120"/>
          </a:xfrm>
          <a:ln>
            <a:noFill/>
          </a:ln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2608203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10"/>
            <a:ext cx="12192000" cy="47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56768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7485" y="23150"/>
            <a:ext cx="10974916" cy="1011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976751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4418" y="1628775"/>
            <a:ext cx="11040533" cy="4679951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9982225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"/>
            <a:ext cx="10974916" cy="1011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41616244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"/>
            <a:ext cx="10974916" cy="1011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421937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"/>
            <a:ext cx="10974916" cy="1011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815111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08113"/>
            <a:ext cx="10972800" cy="2406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67163"/>
            <a:ext cx="10972800" cy="2406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7485" y="23150"/>
            <a:ext cx="10974916" cy="1011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6352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3284">
              <a:defRPr/>
            </a:lvl1pPr>
            <a:lvl2pPr>
              <a:defRPr i="0"/>
            </a:lvl2pPr>
            <a:lvl3pPr>
              <a:defRPr i="1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0" y="6324600"/>
            <a:ext cx="6096000" cy="533400"/>
          </a:xfrm>
        </p:spPr>
        <p:txBody>
          <a:bodyPr anchor="b"/>
          <a:lstStyle>
            <a:lvl1pPr algn="r">
              <a:buNone/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04999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347200" y="0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Clr>
                <a:srgbClr val="5F5F5F"/>
              </a:buClr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fld id="{C733627D-E9DA-4885-AF97-33CB7238A4B1}" type="slidenum">
              <a:rPr lang="en-GB" sz="2133" b="1">
                <a:ea typeface="MS PGothic" pitchFamily="34" charset="-128"/>
              </a:rPr>
              <a:pPr algn="ctr" fontAlgn="base">
                <a:spcAft>
                  <a:spcPct val="0"/>
                </a:spcAft>
                <a:defRPr/>
              </a:pPr>
              <a:t>‹#›</a:t>
            </a:fld>
            <a:endParaRPr lang="en-GB" sz="2133" b="1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983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08337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3284">
              <a:defRPr/>
            </a:lvl1pPr>
            <a:lvl2pPr>
              <a:defRPr i="0"/>
            </a:lvl2pPr>
            <a:lvl3pPr>
              <a:defRPr i="1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0" y="6324600"/>
            <a:ext cx="6096000" cy="533400"/>
          </a:xfrm>
        </p:spPr>
        <p:txBody>
          <a:bodyPr anchor="b"/>
          <a:lstStyle>
            <a:lvl1pPr algn="r">
              <a:buNone/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897623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1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491124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80608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254291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982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918" y="5259388"/>
            <a:ext cx="484293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 userDrawn="1"/>
        </p:nvSpPr>
        <p:spPr>
          <a:xfrm>
            <a:off x="1382184" y="887414"/>
            <a:ext cx="10479616" cy="1470025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base">
              <a:spcAft>
                <a:spcPct val="0"/>
              </a:spcAft>
              <a:defRPr/>
            </a:pPr>
            <a:endParaRPr lang="en-US" sz="4800" b="1" i="1">
              <a:solidFill>
                <a:srgbClr val="007CC3"/>
              </a:solidFill>
              <a:cs typeface="Arial"/>
            </a:endParaRPr>
          </a:p>
        </p:txBody>
      </p:sp>
      <p:sp>
        <p:nvSpPr>
          <p:cNvPr id="5" name="TextBox 3"/>
          <p:cNvSpPr txBox="1"/>
          <p:nvPr userDrawn="1"/>
        </p:nvSpPr>
        <p:spPr>
          <a:xfrm>
            <a:off x="6623051" y="2214563"/>
            <a:ext cx="5568949" cy="379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sz="1867" b="1" i="1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39350" y="260649"/>
            <a:ext cx="11713468" cy="2016225"/>
          </a:xfrm>
        </p:spPr>
        <p:txBody>
          <a:bodyPr anchor="b"/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1" y="5562601"/>
            <a:ext cx="1440543" cy="14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334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4717" y="1706882"/>
            <a:ext cx="5509683" cy="4152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1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/>
          </p:nvPr>
        </p:nvSpPr>
        <p:spPr>
          <a:xfrm>
            <a:off x="6197412" y="1706882"/>
            <a:ext cx="5509683" cy="4152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2316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19" y="2072642"/>
            <a:ext cx="11222567" cy="389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8" y="617601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19" y="1528235"/>
            <a:ext cx="1122256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19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70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588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40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24506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22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17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8" y="617601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17" y="1528235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19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70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588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40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196499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6499" y="1528235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19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70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588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40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0842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61393" y="1343607"/>
            <a:ext cx="3879273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88340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9" y="617711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lnSpc>
                <a:spcPct val="100000"/>
              </a:lnSpc>
              <a:defRPr lang="en-US" sz="3467" b="1" kern="1200" spc="0" baseline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7141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" y="1343609"/>
            <a:ext cx="8035636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093323" y="1344086"/>
            <a:ext cx="4098679" cy="4734983"/>
          </a:xfrm>
          <a:solidFill>
            <a:schemeClr val="accent1"/>
          </a:solidFill>
        </p:spPr>
        <p:txBody>
          <a:bodyPr lIns="182880" rIns="274320" anchor="ctr"/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667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9" y="617711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defRPr sz="3467" b="1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33110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686" y="6344667"/>
            <a:ext cx="1090476" cy="258597"/>
          </a:xfrm>
          <a:prstGeom prst="rect">
            <a:avLst/>
          </a:prstGeom>
        </p:spPr>
      </p:pic>
      <p:sp>
        <p:nvSpPr>
          <p:cNvPr id="21" name="Rectangle 20"/>
          <p:cNvSpPr>
            <a:spLocks noGrp="1" noChangeArrowheads="1"/>
          </p:cNvSpPr>
          <p:nvPr/>
        </p:nvSpPr>
        <p:spPr bwMode="gray">
          <a:xfrm>
            <a:off x="5541264" y="6254144"/>
            <a:ext cx="110947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776022">
              <a:defRPr/>
            </a:pPr>
            <a:fld id="{5909AF01-7EFE-4A29-B021-8BA707099C41}" type="slidenum">
              <a:rPr lang="en-US" sz="933">
                <a:solidFill>
                  <a:srgbClr val="716F73"/>
                </a:solidFill>
                <a:latin typeface="Arial"/>
              </a:rPr>
              <a:pPr defTabSz="776022">
                <a:defRPr/>
              </a:pPr>
              <a:t>‹#›</a:t>
            </a:fld>
            <a:endParaRPr lang="en-US" sz="933">
              <a:solidFill>
                <a:srgbClr val="716F73"/>
              </a:solidFill>
              <a:latin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4717" y="1706882"/>
            <a:ext cx="11222376" cy="415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84718" y="617601"/>
            <a:ext cx="11222567" cy="6258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59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ransition>
    <p:fade/>
  </p:transition>
  <p:hf sldNum="0" hdr="0" ftr="0" dt="0"/>
  <p:txStyles>
    <p:titleStyle>
      <a:lvl1pPr algn="l" defTabSz="380924" rtl="0" eaLnBrk="1" latinLnBrk="0" hangingPunct="1">
        <a:lnSpc>
          <a:spcPct val="100000"/>
        </a:lnSpc>
        <a:spcBef>
          <a:spcPct val="0"/>
        </a:spcBef>
        <a:buNone/>
        <a:defRPr sz="3467" b="1" kern="1200" cap="all" spc="0" baseline="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9019" indent="-309019" algn="l" defTabSz="38092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933" b="1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70" indent="-300551" algn="l" defTabSz="380924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–"/>
        <a:defRPr sz="2667" b="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18588" indent="-309019" algn="l" defTabSz="380924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400" b="1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19140" indent="-300551" algn="l" defTabSz="380924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–"/>
        <a:defRPr sz="2133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5612" indent="-226473" algn="l" defTabSz="380924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67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52311" indent="0" algn="l" defTabSz="380924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None/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238004" indent="-95232" algn="l" defTabSz="380924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428467" indent="-95232" algn="l" defTabSz="380924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618929" indent="-95232" algn="l" defTabSz="380924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1pPr>
      <a:lvl2pPr marL="190462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2pPr>
      <a:lvl3pPr marL="380924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571386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4pPr>
      <a:lvl5pPr marL="761849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5pPr>
      <a:lvl6pPr marL="952311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142773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333235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523697" algn="l" defTabSz="380924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684126-C941-4654-9F94-8EFE6DD4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5C8F3-9A09-4F39-A386-EA8AFA098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0BDA-853C-4D8E-9949-C059999CF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045D7-9251-44B9-9599-03419EEB7D43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BDC36-DAB4-4DBA-91E0-08ECE584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F369B-389F-4889-927B-8FB0DB34D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368D7-4C26-4815-9C65-2FA15C04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3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white">
          <a:xfrm>
            <a:off x="-48683" y="3223397"/>
            <a:ext cx="12240683" cy="42056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accent2">
                  <a:lumMod val="60000"/>
                  <a:lumOff val="40000"/>
                </a:schemeClr>
              </a:gs>
              <a:gs pos="88000">
                <a:schemeClr val="bg2"/>
              </a:gs>
              <a:gs pos="100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40000"/>
              </a:spcBef>
              <a:spcAft>
                <a:spcPct val="0"/>
              </a:spcAft>
              <a:defRPr/>
            </a:pPr>
            <a:endParaRPr lang="de-CH" sz="2133" b="1">
              <a:solidFill>
                <a:srgbClr val="161F46"/>
              </a:solidFill>
              <a:ea typeface="MS PGothic" pitchFamily="34" charset="-128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7485" y="44624"/>
            <a:ext cx="10974916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307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484" y="153352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de-CH" altLang="de-DE"/>
          </a:p>
        </p:txBody>
      </p:sp>
      <p:sp>
        <p:nvSpPr>
          <p:cNvPr id="7" name="Round Diagonal Corner Rectangle 6"/>
          <p:cNvSpPr/>
          <p:nvPr/>
        </p:nvSpPr>
        <p:spPr bwMode="auto">
          <a:xfrm>
            <a:off x="144672" y="1089344"/>
            <a:ext cx="12000000" cy="5436000"/>
          </a:xfrm>
          <a:prstGeom prst="round2DiagRect">
            <a:avLst>
              <a:gd name="adj1" fmla="val 12323"/>
              <a:gd name="adj2" fmla="val 0"/>
            </a:avLst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fontAlgn="base">
              <a:spcBef>
                <a:spcPct val="40000"/>
              </a:spcBef>
              <a:spcAft>
                <a:spcPct val="0"/>
              </a:spcAft>
              <a:defRPr/>
            </a:pPr>
            <a:endParaRPr lang="de-DE" sz="1800" b="1">
              <a:solidFill>
                <a:srgbClr val="161F46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06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</p:sldLayoutIdLst>
  <p:transition spd="slow"/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9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1.xml"/><Relationship Id="rId11" Type="http://schemas.openxmlformats.org/officeDocument/2006/relationships/slide" Target="slide16.xml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slide" Target="slide4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slide" Target="slide50.xml"/><Relationship Id="rId5" Type="http://schemas.openxmlformats.org/officeDocument/2006/relationships/slide" Target="slide1.xml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12">
            <a:extLst>
              <a:ext uri="{FF2B5EF4-FFF2-40B4-BE49-F238E27FC236}">
                <a16:creationId xmlns:a16="http://schemas.microsoft.com/office/drawing/2014/main" id="{78F18EDB-8E51-4F12-8D5B-FE5158BFBF68}"/>
              </a:ext>
            </a:extLst>
          </p:cNvPr>
          <p:cNvSpPr/>
          <p:nvPr/>
        </p:nvSpPr>
        <p:spPr>
          <a:xfrm>
            <a:off x="0" y="1353844"/>
            <a:ext cx="12192000" cy="4909185"/>
          </a:xfrm>
          <a:custGeom>
            <a:avLst/>
            <a:gdLst/>
            <a:ahLst/>
            <a:cxnLst/>
            <a:rect l="l" t="t" r="r" b="b"/>
            <a:pathLst>
              <a:path w="12192000" h="4909185">
                <a:moveTo>
                  <a:pt x="12192000" y="0"/>
                </a:moveTo>
                <a:lnTo>
                  <a:pt x="0" y="0"/>
                </a:lnTo>
                <a:lnTo>
                  <a:pt x="0" y="4908804"/>
                </a:lnTo>
                <a:lnTo>
                  <a:pt x="12192000" y="4908804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04465DC-542E-4444-B7ED-996811A7E48A}"/>
              </a:ext>
            </a:extLst>
          </p:cNvPr>
          <p:cNvSpPr/>
          <p:nvPr/>
        </p:nvSpPr>
        <p:spPr>
          <a:xfrm>
            <a:off x="10579670" y="6258676"/>
            <a:ext cx="1612329" cy="59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239268" y="1121663"/>
            <a:ext cx="10849610" cy="81280"/>
          </a:xfrm>
          <a:custGeom>
            <a:avLst/>
            <a:gdLst/>
            <a:ahLst/>
            <a:cxnLst/>
            <a:rect l="l" t="t" r="r" b="b"/>
            <a:pathLst>
              <a:path w="10849610" h="81280">
                <a:moveTo>
                  <a:pt x="10849356" y="0"/>
                </a:moveTo>
                <a:lnTo>
                  <a:pt x="0" y="0"/>
                </a:lnTo>
                <a:lnTo>
                  <a:pt x="0" y="80772"/>
                </a:lnTo>
                <a:lnTo>
                  <a:pt x="10849356" y="80772"/>
                </a:lnTo>
                <a:lnTo>
                  <a:pt x="10849356" y="0"/>
                </a:lnTo>
                <a:close/>
              </a:path>
            </a:pathLst>
          </a:custGeom>
          <a:solidFill>
            <a:srgbClr val="006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45011" y="1121663"/>
            <a:ext cx="628015" cy="81280"/>
          </a:xfrm>
          <a:custGeom>
            <a:avLst/>
            <a:gdLst/>
            <a:ahLst/>
            <a:cxnLst/>
            <a:rect l="l" t="t" r="r" b="b"/>
            <a:pathLst>
              <a:path w="628015" h="81280">
                <a:moveTo>
                  <a:pt x="627888" y="0"/>
                </a:moveTo>
                <a:lnTo>
                  <a:pt x="0" y="0"/>
                </a:lnTo>
                <a:lnTo>
                  <a:pt x="0" y="80772"/>
                </a:lnTo>
                <a:lnTo>
                  <a:pt x="627888" y="80772"/>
                </a:lnTo>
                <a:lnTo>
                  <a:pt x="627888" y="0"/>
                </a:lnTo>
                <a:close/>
              </a:path>
            </a:pathLst>
          </a:custGeom>
          <a:solidFill>
            <a:srgbClr val="0062C3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35383" y="1121663"/>
            <a:ext cx="355600" cy="81280"/>
          </a:xfrm>
          <a:custGeom>
            <a:avLst/>
            <a:gdLst/>
            <a:ahLst/>
            <a:cxnLst/>
            <a:rect l="l" t="t" r="r" b="b"/>
            <a:pathLst>
              <a:path w="355600" h="81280">
                <a:moveTo>
                  <a:pt x="355092" y="0"/>
                </a:moveTo>
                <a:lnTo>
                  <a:pt x="0" y="0"/>
                </a:lnTo>
                <a:lnTo>
                  <a:pt x="0" y="80772"/>
                </a:lnTo>
                <a:lnTo>
                  <a:pt x="355092" y="80772"/>
                </a:lnTo>
                <a:lnTo>
                  <a:pt x="355092" y="0"/>
                </a:lnTo>
                <a:close/>
              </a:path>
            </a:pathLst>
          </a:custGeom>
          <a:solidFill>
            <a:srgbClr val="0062C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1342618" y="6344579"/>
            <a:ext cx="798195" cy="193040"/>
            <a:chOff x="11342618" y="6344579"/>
            <a:chExt cx="798195" cy="193040"/>
          </a:xfrm>
        </p:grpSpPr>
        <p:sp>
          <p:nvSpPr>
            <p:cNvPr id="6" name="object 6"/>
            <p:cNvSpPr/>
            <p:nvPr/>
          </p:nvSpPr>
          <p:spPr>
            <a:xfrm>
              <a:off x="11509273" y="6344589"/>
              <a:ext cx="589915" cy="193040"/>
            </a:xfrm>
            <a:custGeom>
              <a:avLst/>
              <a:gdLst/>
              <a:ahLst/>
              <a:cxnLst/>
              <a:rect l="l" t="t" r="r" b="b"/>
              <a:pathLst>
                <a:path w="589915" h="193040">
                  <a:moveTo>
                    <a:pt x="449897" y="9486"/>
                  </a:moveTo>
                  <a:lnTo>
                    <a:pt x="361810" y="9486"/>
                  </a:lnTo>
                  <a:lnTo>
                    <a:pt x="361810" y="77304"/>
                  </a:lnTo>
                  <a:lnTo>
                    <a:pt x="262890" y="77304"/>
                  </a:lnTo>
                  <a:lnTo>
                    <a:pt x="262890" y="120700"/>
                  </a:lnTo>
                  <a:lnTo>
                    <a:pt x="317131" y="120700"/>
                  </a:lnTo>
                  <a:lnTo>
                    <a:pt x="309143" y="132803"/>
                  </a:lnTo>
                  <a:lnTo>
                    <a:pt x="297980" y="142227"/>
                  </a:lnTo>
                  <a:lnTo>
                    <a:pt x="284530" y="148348"/>
                  </a:lnTo>
                  <a:lnTo>
                    <a:pt x="269709" y="150533"/>
                  </a:lnTo>
                  <a:lnTo>
                    <a:pt x="249428" y="146278"/>
                  </a:lnTo>
                  <a:lnTo>
                    <a:pt x="232587" y="134772"/>
                  </a:lnTo>
                  <a:lnTo>
                    <a:pt x="224828" y="123405"/>
                  </a:lnTo>
                  <a:lnTo>
                    <a:pt x="221094" y="117919"/>
                  </a:lnTo>
                  <a:lnTo>
                    <a:pt x="216839" y="97637"/>
                  </a:lnTo>
                  <a:lnTo>
                    <a:pt x="219875" y="82727"/>
                  </a:lnTo>
                  <a:lnTo>
                    <a:pt x="249428" y="48818"/>
                  </a:lnTo>
                  <a:lnTo>
                    <a:pt x="269709" y="44754"/>
                  </a:lnTo>
                  <a:lnTo>
                    <a:pt x="281940" y="46215"/>
                  </a:lnTo>
                  <a:lnTo>
                    <a:pt x="292379" y="50342"/>
                  </a:lnTo>
                  <a:lnTo>
                    <a:pt x="301320" y="56769"/>
                  </a:lnTo>
                  <a:lnTo>
                    <a:pt x="308991" y="65087"/>
                  </a:lnTo>
                  <a:lnTo>
                    <a:pt x="356425" y="65087"/>
                  </a:lnTo>
                  <a:lnTo>
                    <a:pt x="347205" y="44754"/>
                  </a:lnTo>
                  <a:lnTo>
                    <a:pt x="345338" y="40614"/>
                  </a:lnTo>
                  <a:lnTo>
                    <a:pt x="325755" y="19824"/>
                  </a:lnTo>
                  <a:lnTo>
                    <a:pt x="299821" y="5397"/>
                  </a:lnTo>
                  <a:lnTo>
                    <a:pt x="269709" y="0"/>
                  </a:lnTo>
                  <a:lnTo>
                    <a:pt x="239903" y="4851"/>
                  </a:lnTo>
                  <a:lnTo>
                    <a:pt x="213283" y="18478"/>
                  </a:lnTo>
                  <a:lnTo>
                    <a:pt x="192493" y="39471"/>
                  </a:lnTo>
                  <a:lnTo>
                    <a:pt x="180251" y="66446"/>
                  </a:lnTo>
                  <a:lnTo>
                    <a:pt x="180251" y="6769"/>
                  </a:lnTo>
                  <a:lnTo>
                    <a:pt x="146634" y="15989"/>
                  </a:lnTo>
                  <a:lnTo>
                    <a:pt x="119773" y="38811"/>
                  </a:lnTo>
                  <a:lnTo>
                    <a:pt x="100774" y="67995"/>
                  </a:lnTo>
                  <a:lnTo>
                    <a:pt x="90779" y="96291"/>
                  </a:lnTo>
                  <a:lnTo>
                    <a:pt x="85725" y="82727"/>
                  </a:lnTo>
                  <a:lnTo>
                    <a:pt x="80238" y="67995"/>
                  </a:lnTo>
                  <a:lnTo>
                    <a:pt x="61175" y="38811"/>
                  </a:lnTo>
                  <a:lnTo>
                    <a:pt x="34213" y="15989"/>
                  </a:lnTo>
                  <a:lnTo>
                    <a:pt x="0" y="6769"/>
                  </a:lnTo>
                  <a:lnTo>
                    <a:pt x="0" y="184442"/>
                  </a:lnTo>
                  <a:lnTo>
                    <a:pt x="43357" y="184442"/>
                  </a:lnTo>
                  <a:lnTo>
                    <a:pt x="43357" y="82727"/>
                  </a:lnTo>
                  <a:lnTo>
                    <a:pt x="47167" y="87363"/>
                  </a:lnTo>
                  <a:lnTo>
                    <a:pt x="55575" y="103581"/>
                  </a:lnTo>
                  <a:lnTo>
                    <a:pt x="63969" y="134785"/>
                  </a:lnTo>
                  <a:lnTo>
                    <a:pt x="67779" y="184442"/>
                  </a:lnTo>
                  <a:lnTo>
                    <a:pt x="112509" y="184442"/>
                  </a:lnTo>
                  <a:lnTo>
                    <a:pt x="116319" y="134772"/>
                  </a:lnTo>
                  <a:lnTo>
                    <a:pt x="124701" y="103581"/>
                  </a:lnTo>
                  <a:lnTo>
                    <a:pt x="128473" y="96291"/>
                  </a:lnTo>
                  <a:lnTo>
                    <a:pt x="133083" y="87363"/>
                  </a:lnTo>
                  <a:lnTo>
                    <a:pt x="136893" y="82727"/>
                  </a:lnTo>
                  <a:lnTo>
                    <a:pt x="136893" y="184442"/>
                  </a:lnTo>
                  <a:lnTo>
                    <a:pt x="180251" y="184442"/>
                  </a:lnTo>
                  <a:lnTo>
                    <a:pt x="180251" y="123405"/>
                  </a:lnTo>
                  <a:lnTo>
                    <a:pt x="192697" y="153098"/>
                  </a:lnTo>
                  <a:lnTo>
                    <a:pt x="212763" y="174777"/>
                  </a:lnTo>
                  <a:lnTo>
                    <a:pt x="238937" y="188061"/>
                  </a:lnTo>
                  <a:lnTo>
                    <a:pt x="269709" y="192582"/>
                  </a:lnTo>
                  <a:lnTo>
                    <a:pt x="300863" y="188023"/>
                  </a:lnTo>
                  <a:lnTo>
                    <a:pt x="327952" y="174434"/>
                  </a:lnTo>
                  <a:lnTo>
                    <a:pt x="348945" y="151955"/>
                  </a:lnTo>
                  <a:lnTo>
                    <a:pt x="349529" y="150533"/>
                  </a:lnTo>
                  <a:lnTo>
                    <a:pt x="361810" y="120700"/>
                  </a:lnTo>
                  <a:lnTo>
                    <a:pt x="361810" y="184442"/>
                  </a:lnTo>
                  <a:lnTo>
                    <a:pt x="449897" y="184442"/>
                  </a:lnTo>
                  <a:lnTo>
                    <a:pt x="449897" y="142392"/>
                  </a:lnTo>
                  <a:lnTo>
                    <a:pt x="403847" y="142392"/>
                  </a:lnTo>
                  <a:lnTo>
                    <a:pt x="403847" y="120700"/>
                  </a:lnTo>
                  <a:lnTo>
                    <a:pt x="449897" y="120700"/>
                  </a:lnTo>
                  <a:lnTo>
                    <a:pt x="449897" y="77304"/>
                  </a:lnTo>
                  <a:lnTo>
                    <a:pt x="403847" y="77304"/>
                  </a:lnTo>
                  <a:lnTo>
                    <a:pt x="403847" y="52882"/>
                  </a:lnTo>
                  <a:lnTo>
                    <a:pt x="449897" y="52882"/>
                  </a:lnTo>
                  <a:lnTo>
                    <a:pt x="449897" y="9486"/>
                  </a:lnTo>
                  <a:close/>
                </a:path>
                <a:path w="589915" h="193040">
                  <a:moveTo>
                    <a:pt x="589483" y="9486"/>
                  </a:moveTo>
                  <a:lnTo>
                    <a:pt x="544753" y="9486"/>
                  </a:lnTo>
                  <a:lnTo>
                    <a:pt x="544753" y="82727"/>
                  </a:lnTo>
                  <a:lnTo>
                    <a:pt x="516978" y="48971"/>
                  </a:lnTo>
                  <a:lnTo>
                    <a:pt x="492099" y="26276"/>
                  </a:lnTo>
                  <a:lnTo>
                    <a:pt x="472554" y="13487"/>
                  </a:lnTo>
                  <a:lnTo>
                    <a:pt x="460743" y="9486"/>
                  </a:lnTo>
                  <a:lnTo>
                    <a:pt x="460743" y="184442"/>
                  </a:lnTo>
                  <a:lnTo>
                    <a:pt x="506844" y="184442"/>
                  </a:lnTo>
                  <a:lnTo>
                    <a:pt x="506844" y="101714"/>
                  </a:lnTo>
                  <a:lnTo>
                    <a:pt x="511822" y="107962"/>
                  </a:lnTo>
                  <a:lnTo>
                    <a:pt x="523265" y="125272"/>
                  </a:lnTo>
                  <a:lnTo>
                    <a:pt x="535978" y="151485"/>
                  </a:lnTo>
                  <a:lnTo>
                    <a:pt x="544753" y="184442"/>
                  </a:lnTo>
                  <a:lnTo>
                    <a:pt x="589483" y="184442"/>
                  </a:lnTo>
                  <a:lnTo>
                    <a:pt x="589483" y="9486"/>
                  </a:lnTo>
                  <a:close/>
                </a:path>
              </a:pathLst>
            </a:custGeom>
            <a:solidFill>
              <a:srgbClr val="00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42618" y="6351357"/>
              <a:ext cx="155821" cy="1790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110980" y="634728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3050" y="0"/>
                  </a:moveTo>
                  <a:lnTo>
                    <a:pt x="6768" y="0"/>
                  </a:lnTo>
                  <a:lnTo>
                    <a:pt x="0" y="6783"/>
                  </a:lnTo>
                  <a:lnTo>
                    <a:pt x="0" y="23055"/>
                  </a:lnTo>
                  <a:lnTo>
                    <a:pt x="6768" y="29839"/>
                  </a:lnTo>
                  <a:lnTo>
                    <a:pt x="23050" y="29839"/>
                  </a:lnTo>
                  <a:lnTo>
                    <a:pt x="25759" y="27124"/>
                  </a:lnTo>
                  <a:lnTo>
                    <a:pt x="8140" y="27124"/>
                  </a:lnTo>
                  <a:lnTo>
                    <a:pt x="2698" y="21700"/>
                  </a:lnTo>
                  <a:lnTo>
                    <a:pt x="2698" y="8138"/>
                  </a:lnTo>
                  <a:lnTo>
                    <a:pt x="8140" y="2714"/>
                  </a:lnTo>
                  <a:lnTo>
                    <a:pt x="25759" y="2714"/>
                  </a:lnTo>
                  <a:lnTo>
                    <a:pt x="23050" y="0"/>
                  </a:lnTo>
                  <a:close/>
                </a:path>
                <a:path w="29845" h="29845">
                  <a:moveTo>
                    <a:pt x="25759" y="2714"/>
                  </a:moveTo>
                  <a:lnTo>
                    <a:pt x="21678" y="2714"/>
                  </a:lnTo>
                  <a:lnTo>
                    <a:pt x="27075" y="8138"/>
                  </a:lnTo>
                  <a:lnTo>
                    <a:pt x="27075" y="21700"/>
                  </a:lnTo>
                  <a:lnTo>
                    <a:pt x="21678" y="27124"/>
                  </a:lnTo>
                  <a:lnTo>
                    <a:pt x="25759" y="27124"/>
                  </a:lnTo>
                  <a:lnTo>
                    <a:pt x="29819" y="23055"/>
                  </a:lnTo>
                  <a:lnTo>
                    <a:pt x="29819" y="6783"/>
                  </a:lnTo>
                  <a:lnTo>
                    <a:pt x="25759" y="2714"/>
                  </a:lnTo>
                  <a:close/>
                </a:path>
                <a:path w="29845" h="29845">
                  <a:moveTo>
                    <a:pt x="18980" y="6783"/>
                  </a:moveTo>
                  <a:lnTo>
                    <a:pt x="8140" y="6783"/>
                  </a:lnTo>
                  <a:lnTo>
                    <a:pt x="8140" y="23055"/>
                  </a:lnTo>
                  <a:lnTo>
                    <a:pt x="12211" y="23055"/>
                  </a:lnTo>
                  <a:lnTo>
                    <a:pt x="12211" y="16276"/>
                  </a:lnTo>
                  <a:lnTo>
                    <a:pt x="20306" y="16276"/>
                  </a:lnTo>
                  <a:lnTo>
                    <a:pt x="23050" y="14921"/>
                  </a:lnTo>
                  <a:lnTo>
                    <a:pt x="23050" y="13562"/>
                  </a:lnTo>
                  <a:lnTo>
                    <a:pt x="12211" y="13562"/>
                  </a:lnTo>
                  <a:lnTo>
                    <a:pt x="12211" y="9493"/>
                  </a:lnTo>
                  <a:lnTo>
                    <a:pt x="23050" y="9493"/>
                  </a:lnTo>
                  <a:lnTo>
                    <a:pt x="21678" y="8138"/>
                  </a:lnTo>
                  <a:lnTo>
                    <a:pt x="20306" y="8138"/>
                  </a:lnTo>
                  <a:lnTo>
                    <a:pt x="18980" y="6783"/>
                  </a:lnTo>
                  <a:close/>
                </a:path>
                <a:path w="29845" h="29845">
                  <a:moveTo>
                    <a:pt x="17608" y="16276"/>
                  </a:moveTo>
                  <a:lnTo>
                    <a:pt x="14909" y="16276"/>
                  </a:lnTo>
                  <a:lnTo>
                    <a:pt x="18980" y="23055"/>
                  </a:lnTo>
                  <a:lnTo>
                    <a:pt x="21678" y="23055"/>
                  </a:lnTo>
                  <a:lnTo>
                    <a:pt x="17608" y="16276"/>
                  </a:lnTo>
                  <a:close/>
                </a:path>
                <a:path w="29845" h="29845">
                  <a:moveTo>
                    <a:pt x="23050" y="9493"/>
                  </a:moveTo>
                  <a:lnTo>
                    <a:pt x="18980" y="9493"/>
                  </a:lnTo>
                  <a:lnTo>
                    <a:pt x="18980" y="13562"/>
                  </a:lnTo>
                  <a:lnTo>
                    <a:pt x="23050" y="13562"/>
                  </a:lnTo>
                  <a:lnTo>
                    <a:pt x="23050" y="9493"/>
                  </a:lnTo>
                  <a:close/>
                </a:path>
              </a:pathLst>
            </a:custGeom>
            <a:solidFill>
              <a:srgbClr val="00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0579671" y="6584627"/>
            <a:ext cx="1520825" cy="5715"/>
          </a:xfrm>
          <a:custGeom>
            <a:avLst/>
            <a:gdLst/>
            <a:ahLst/>
            <a:cxnLst/>
            <a:rect l="l" t="t" r="r" b="b"/>
            <a:pathLst>
              <a:path w="1520825" h="5715">
                <a:moveTo>
                  <a:pt x="1520441" y="0"/>
                </a:moveTo>
                <a:lnTo>
                  <a:pt x="0" y="0"/>
                </a:lnTo>
                <a:lnTo>
                  <a:pt x="0" y="5424"/>
                </a:lnTo>
                <a:lnTo>
                  <a:pt x="1520441" y="5424"/>
                </a:lnTo>
                <a:lnTo>
                  <a:pt x="1520441" y="0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48313" y="6645668"/>
            <a:ext cx="654685" cy="139700"/>
          </a:xfrm>
          <a:custGeom>
            <a:avLst/>
            <a:gdLst/>
            <a:ahLst/>
            <a:cxnLst/>
            <a:rect l="l" t="t" r="r" b="b"/>
            <a:pathLst>
              <a:path w="654684" h="139700">
                <a:moveTo>
                  <a:pt x="107061" y="54241"/>
                </a:moveTo>
                <a:lnTo>
                  <a:pt x="102997" y="34391"/>
                </a:lnTo>
                <a:lnTo>
                  <a:pt x="91808" y="18478"/>
                </a:lnTo>
                <a:lnTo>
                  <a:pt x="88087" y="16141"/>
                </a:lnTo>
                <a:lnTo>
                  <a:pt x="88087" y="54241"/>
                </a:lnTo>
                <a:lnTo>
                  <a:pt x="86029" y="71386"/>
                </a:lnTo>
                <a:lnTo>
                  <a:pt x="79781" y="86626"/>
                </a:lnTo>
                <a:lnTo>
                  <a:pt x="69215" y="97536"/>
                </a:lnTo>
                <a:lnTo>
                  <a:pt x="54190" y="101714"/>
                </a:lnTo>
                <a:lnTo>
                  <a:pt x="40119" y="97497"/>
                </a:lnTo>
                <a:lnTo>
                  <a:pt x="28968" y="86283"/>
                </a:lnTo>
                <a:lnTo>
                  <a:pt x="21628" y="70243"/>
                </a:lnTo>
                <a:lnTo>
                  <a:pt x="18973" y="51536"/>
                </a:lnTo>
                <a:lnTo>
                  <a:pt x="21005" y="35598"/>
                </a:lnTo>
                <a:lnTo>
                  <a:pt x="27101" y="21691"/>
                </a:lnTo>
                <a:lnTo>
                  <a:pt x="37261" y="11861"/>
                </a:lnTo>
                <a:lnTo>
                  <a:pt x="51498" y="8128"/>
                </a:lnTo>
                <a:lnTo>
                  <a:pt x="68072" y="12661"/>
                </a:lnTo>
                <a:lnTo>
                  <a:pt x="79438" y="24066"/>
                </a:lnTo>
                <a:lnTo>
                  <a:pt x="85991" y="39027"/>
                </a:lnTo>
                <a:lnTo>
                  <a:pt x="88087" y="54241"/>
                </a:lnTo>
                <a:lnTo>
                  <a:pt x="88087" y="16141"/>
                </a:lnTo>
                <a:lnTo>
                  <a:pt x="75399" y="8128"/>
                </a:lnTo>
                <a:lnTo>
                  <a:pt x="75031" y="7899"/>
                </a:lnTo>
                <a:lnTo>
                  <a:pt x="54190" y="4064"/>
                </a:lnTo>
                <a:lnTo>
                  <a:pt x="32588" y="8115"/>
                </a:lnTo>
                <a:lnTo>
                  <a:pt x="15417" y="19151"/>
                </a:lnTo>
                <a:lnTo>
                  <a:pt x="4076" y="35534"/>
                </a:lnTo>
                <a:lnTo>
                  <a:pt x="0" y="55600"/>
                </a:lnTo>
                <a:lnTo>
                  <a:pt x="4457" y="76034"/>
                </a:lnTo>
                <a:lnTo>
                  <a:pt x="16421" y="91884"/>
                </a:lnTo>
                <a:lnTo>
                  <a:pt x="33718" y="102133"/>
                </a:lnTo>
                <a:lnTo>
                  <a:pt x="54190" y="105778"/>
                </a:lnTo>
                <a:lnTo>
                  <a:pt x="73317" y="101930"/>
                </a:lnTo>
                <a:lnTo>
                  <a:pt x="73647" y="101714"/>
                </a:lnTo>
                <a:lnTo>
                  <a:pt x="90284" y="91198"/>
                </a:lnTo>
                <a:lnTo>
                  <a:pt x="102425" y="74879"/>
                </a:lnTo>
                <a:lnTo>
                  <a:pt x="107061" y="54241"/>
                </a:lnTo>
                <a:close/>
              </a:path>
              <a:path w="654684" h="139700">
                <a:moveTo>
                  <a:pt x="200545" y="101714"/>
                </a:moveTo>
                <a:lnTo>
                  <a:pt x="199224" y="100355"/>
                </a:lnTo>
                <a:lnTo>
                  <a:pt x="196481" y="100355"/>
                </a:lnTo>
                <a:lnTo>
                  <a:pt x="189712" y="98996"/>
                </a:lnTo>
                <a:lnTo>
                  <a:pt x="189712" y="51536"/>
                </a:lnTo>
                <a:lnTo>
                  <a:pt x="187629" y="42062"/>
                </a:lnTo>
                <a:lnTo>
                  <a:pt x="186448" y="40678"/>
                </a:lnTo>
                <a:lnTo>
                  <a:pt x="182245" y="35763"/>
                </a:lnTo>
                <a:lnTo>
                  <a:pt x="174828" y="32270"/>
                </a:lnTo>
                <a:lnTo>
                  <a:pt x="166662" y="31191"/>
                </a:lnTo>
                <a:lnTo>
                  <a:pt x="160972" y="31737"/>
                </a:lnTo>
                <a:lnTo>
                  <a:pt x="155663" y="33566"/>
                </a:lnTo>
                <a:lnTo>
                  <a:pt x="150101" y="36906"/>
                </a:lnTo>
                <a:lnTo>
                  <a:pt x="143649" y="42037"/>
                </a:lnTo>
                <a:lnTo>
                  <a:pt x="143649" y="43395"/>
                </a:lnTo>
                <a:lnTo>
                  <a:pt x="140906" y="43395"/>
                </a:lnTo>
                <a:lnTo>
                  <a:pt x="140906" y="29832"/>
                </a:lnTo>
                <a:lnTo>
                  <a:pt x="138214" y="29832"/>
                </a:lnTo>
                <a:lnTo>
                  <a:pt x="136880" y="31191"/>
                </a:lnTo>
                <a:lnTo>
                  <a:pt x="135509" y="32550"/>
                </a:lnTo>
                <a:lnTo>
                  <a:pt x="131445" y="37973"/>
                </a:lnTo>
                <a:lnTo>
                  <a:pt x="120573" y="42062"/>
                </a:lnTo>
                <a:lnTo>
                  <a:pt x="119227" y="43395"/>
                </a:lnTo>
                <a:lnTo>
                  <a:pt x="117906" y="43395"/>
                </a:lnTo>
                <a:lnTo>
                  <a:pt x="117906" y="47459"/>
                </a:lnTo>
                <a:lnTo>
                  <a:pt x="126047" y="47459"/>
                </a:lnTo>
                <a:lnTo>
                  <a:pt x="126047" y="98996"/>
                </a:lnTo>
                <a:lnTo>
                  <a:pt x="119227" y="100355"/>
                </a:lnTo>
                <a:lnTo>
                  <a:pt x="116535" y="100355"/>
                </a:lnTo>
                <a:lnTo>
                  <a:pt x="115163" y="101714"/>
                </a:lnTo>
                <a:lnTo>
                  <a:pt x="115163" y="104432"/>
                </a:lnTo>
                <a:lnTo>
                  <a:pt x="153123" y="104432"/>
                </a:lnTo>
                <a:lnTo>
                  <a:pt x="153123" y="100355"/>
                </a:lnTo>
                <a:lnTo>
                  <a:pt x="149047" y="100355"/>
                </a:lnTo>
                <a:lnTo>
                  <a:pt x="142278" y="98996"/>
                </a:lnTo>
                <a:lnTo>
                  <a:pt x="142278" y="48818"/>
                </a:lnTo>
                <a:lnTo>
                  <a:pt x="149047" y="42037"/>
                </a:lnTo>
                <a:lnTo>
                  <a:pt x="153123" y="40678"/>
                </a:lnTo>
                <a:lnTo>
                  <a:pt x="173469" y="40678"/>
                </a:lnTo>
                <a:lnTo>
                  <a:pt x="173469" y="98996"/>
                </a:lnTo>
                <a:lnTo>
                  <a:pt x="166662" y="100355"/>
                </a:lnTo>
                <a:lnTo>
                  <a:pt x="162636" y="100355"/>
                </a:lnTo>
                <a:lnTo>
                  <a:pt x="162636" y="104432"/>
                </a:lnTo>
                <a:lnTo>
                  <a:pt x="200545" y="104432"/>
                </a:lnTo>
                <a:lnTo>
                  <a:pt x="200545" y="101714"/>
                </a:lnTo>
                <a:close/>
              </a:path>
              <a:path w="654684" h="139700">
                <a:moveTo>
                  <a:pt x="275094" y="92227"/>
                </a:moveTo>
                <a:lnTo>
                  <a:pt x="273723" y="90855"/>
                </a:lnTo>
                <a:lnTo>
                  <a:pt x="272402" y="90855"/>
                </a:lnTo>
                <a:lnTo>
                  <a:pt x="272402" y="92227"/>
                </a:lnTo>
                <a:lnTo>
                  <a:pt x="271030" y="92227"/>
                </a:lnTo>
                <a:lnTo>
                  <a:pt x="268325" y="94932"/>
                </a:lnTo>
                <a:lnTo>
                  <a:pt x="261505" y="97650"/>
                </a:lnTo>
                <a:lnTo>
                  <a:pt x="253415" y="97650"/>
                </a:lnTo>
                <a:lnTo>
                  <a:pt x="242468" y="95465"/>
                </a:lnTo>
                <a:lnTo>
                  <a:pt x="232918" y="89331"/>
                </a:lnTo>
                <a:lnTo>
                  <a:pt x="226161" y="79908"/>
                </a:lnTo>
                <a:lnTo>
                  <a:pt x="223596" y="67805"/>
                </a:lnTo>
                <a:lnTo>
                  <a:pt x="226237" y="52425"/>
                </a:lnTo>
                <a:lnTo>
                  <a:pt x="232562" y="42379"/>
                </a:lnTo>
                <a:lnTo>
                  <a:pt x="240169" y="36906"/>
                </a:lnTo>
                <a:lnTo>
                  <a:pt x="246646" y="35255"/>
                </a:lnTo>
                <a:lnTo>
                  <a:pt x="252044" y="35255"/>
                </a:lnTo>
                <a:lnTo>
                  <a:pt x="254749" y="36614"/>
                </a:lnTo>
                <a:lnTo>
                  <a:pt x="258813" y="43395"/>
                </a:lnTo>
                <a:lnTo>
                  <a:pt x="264261" y="50177"/>
                </a:lnTo>
                <a:lnTo>
                  <a:pt x="266954" y="52882"/>
                </a:lnTo>
                <a:lnTo>
                  <a:pt x="273723" y="52882"/>
                </a:lnTo>
                <a:lnTo>
                  <a:pt x="273723" y="42037"/>
                </a:lnTo>
                <a:lnTo>
                  <a:pt x="270294" y="36334"/>
                </a:lnTo>
                <a:lnTo>
                  <a:pt x="267741" y="35255"/>
                </a:lnTo>
                <a:lnTo>
                  <a:pt x="262547" y="33058"/>
                </a:lnTo>
                <a:lnTo>
                  <a:pt x="254292" y="31546"/>
                </a:lnTo>
                <a:lnTo>
                  <a:pt x="249351" y="31191"/>
                </a:lnTo>
                <a:lnTo>
                  <a:pt x="234569" y="33705"/>
                </a:lnTo>
                <a:lnTo>
                  <a:pt x="220548" y="41186"/>
                </a:lnTo>
                <a:lnTo>
                  <a:pt x="210096" y="53505"/>
                </a:lnTo>
                <a:lnTo>
                  <a:pt x="205994" y="70523"/>
                </a:lnTo>
                <a:lnTo>
                  <a:pt x="209651" y="86321"/>
                </a:lnTo>
                <a:lnTo>
                  <a:pt x="219024" y="97307"/>
                </a:lnTo>
                <a:lnTo>
                  <a:pt x="231711" y="103708"/>
                </a:lnTo>
                <a:lnTo>
                  <a:pt x="245275" y="105778"/>
                </a:lnTo>
                <a:lnTo>
                  <a:pt x="257365" y="104241"/>
                </a:lnTo>
                <a:lnTo>
                  <a:pt x="266788" y="100533"/>
                </a:lnTo>
                <a:lnTo>
                  <a:pt x="270738" y="97650"/>
                </a:lnTo>
                <a:lnTo>
                  <a:pt x="272910" y="96062"/>
                </a:lnTo>
                <a:lnTo>
                  <a:pt x="275094" y="92227"/>
                </a:lnTo>
                <a:close/>
              </a:path>
              <a:path w="654684" h="139700">
                <a:moveTo>
                  <a:pt x="361810" y="67805"/>
                </a:moveTo>
                <a:lnTo>
                  <a:pt x="358343" y="51790"/>
                </a:lnTo>
                <a:lnTo>
                  <a:pt x="349288" y="40347"/>
                </a:lnTo>
                <a:lnTo>
                  <a:pt x="344208" y="37592"/>
                </a:lnTo>
                <a:lnTo>
                  <a:pt x="344208" y="69164"/>
                </a:lnTo>
                <a:lnTo>
                  <a:pt x="342544" y="82257"/>
                </a:lnTo>
                <a:lnTo>
                  <a:pt x="338086" y="92557"/>
                </a:lnTo>
                <a:lnTo>
                  <a:pt x="331597" y="99301"/>
                </a:lnTo>
                <a:lnTo>
                  <a:pt x="323850" y="101714"/>
                </a:lnTo>
                <a:lnTo>
                  <a:pt x="314540" y="98869"/>
                </a:lnTo>
                <a:lnTo>
                  <a:pt x="307276" y="91198"/>
                </a:lnTo>
                <a:lnTo>
                  <a:pt x="302539" y="79971"/>
                </a:lnTo>
                <a:lnTo>
                  <a:pt x="300850" y="66446"/>
                </a:lnTo>
                <a:lnTo>
                  <a:pt x="302514" y="52997"/>
                </a:lnTo>
                <a:lnTo>
                  <a:pt x="307098" y="43230"/>
                </a:lnTo>
                <a:lnTo>
                  <a:pt x="313982" y="37274"/>
                </a:lnTo>
                <a:lnTo>
                  <a:pt x="322529" y="35255"/>
                </a:lnTo>
                <a:lnTo>
                  <a:pt x="332765" y="39027"/>
                </a:lnTo>
                <a:lnTo>
                  <a:pt x="339445" y="48145"/>
                </a:lnTo>
                <a:lnTo>
                  <a:pt x="343103" y="59283"/>
                </a:lnTo>
                <a:lnTo>
                  <a:pt x="344208" y="69164"/>
                </a:lnTo>
                <a:lnTo>
                  <a:pt x="344208" y="37592"/>
                </a:lnTo>
                <a:lnTo>
                  <a:pt x="339940" y="35255"/>
                </a:lnTo>
                <a:lnTo>
                  <a:pt x="336664" y="33477"/>
                </a:lnTo>
                <a:lnTo>
                  <a:pt x="322529" y="31191"/>
                </a:lnTo>
                <a:lnTo>
                  <a:pt x="306870" y="34455"/>
                </a:lnTo>
                <a:lnTo>
                  <a:pt x="294894" y="43053"/>
                </a:lnTo>
                <a:lnTo>
                  <a:pt x="287248" y="55219"/>
                </a:lnTo>
                <a:lnTo>
                  <a:pt x="284568" y="69164"/>
                </a:lnTo>
                <a:lnTo>
                  <a:pt x="287274" y="82321"/>
                </a:lnTo>
                <a:lnTo>
                  <a:pt x="295059" y="94081"/>
                </a:lnTo>
                <a:lnTo>
                  <a:pt x="307428" y="102539"/>
                </a:lnTo>
                <a:lnTo>
                  <a:pt x="323850" y="105778"/>
                </a:lnTo>
                <a:lnTo>
                  <a:pt x="338950" y="102704"/>
                </a:lnTo>
                <a:lnTo>
                  <a:pt x="340398" y="101714"/>
                </a:lnTo>
                <a:lnTo>
                  <a:pt x="350977" y="94424"/>
                </a:lnTo>
                <a:lnTo>
                  <a:pt x="358927" y="82321"/>
                </a:lnTo>
                <a:lnTo>
                  <a:pt x="361810" y="67805"/>
                </a:lnTo>
                <a:close/>
              </a:path>
              <a:path w="654684" h="139700">
                <a:moveTo>
                  <a:pt x="406539" y="101714"/>
                </a:moveTo>
                <a:lnTo>
                  <a:pt x="405168" y="100355"/>
                </a:lnTo>
                <a:lnTo>
                  <a:pt x="401091" y="100355"/>
                </a:lnTo>
                <a:lnTo>
                  <a:pt x="394335" y="98996"/>
                </a:lnTo>
                <a:lnTo>
                  <a:pt x="394335" y="14909"/>
                </a:lnTo>
                <a:lnTo>
                  <a:pt x="395706" y="5422"/>
                </a:lnTo>
                <a:lnTo>
                  <a:pt x="395706" y="0"/>
                </a:lnTo>
                <a:lnTo>
                  <a:pt x="393001" y="0"/>
                </a:lnTo>
                <a:lnTo>
                  <a:pt x="388937" y="1358"/>
                </a:lnTo>
                <a:lnTo>
                  <a:pt x="386181" y="2705"/>
                </a:lnTo>
                <a:lnTo>
                  <a:pt x="379412" y="5422"/>
                </a:lnTo>
                <a:lnTo>
                  <a:pt x="371271" y="8128"/>
                </a:lnTo>
                <a:lnTo>
                  <a:pt x="369951" y="8128"/>
                </a:lnTo>
                <a:lnTo>
                  <a:pt x="369951" y="10845"/>
                </a:lnTo>
                <a:lnTo>
                  <a:pt x="374027" y="10845"/>
                </a:lnTo>
                <a:lnTo>
                  <a:pt x="379412" y="12204"/>
                </a:lnTo>
                <a:lnTo>
                  <a:pt x="379412" y="98996"/>
                </a:lnTo>
                <a:lnTo>
                  <a:pt x="372656" y="100355"/>
                </a:lnTo>
                <a:lnTo>
                  <a:pt x="368579" y="100355"/>
                </a:lnTo>
                <a:lnTo>
                  <a:pt x="368579" y="104432"/>
                </a:lnTo>
                <a:lnTo>
                  <a:pt x="406539" y="104432"/>
                </a:lnTo>
                <a:lnTo>
                  <a:pt x="406539" y="101714"/>
                </a:lnTo>
                <a:close/>
              </a:path>
              <a:path w="654684" h="139700">
                <a:moveTo>
                  <a:pt x="489178" y="67805"/>
                </a:moveTo>
                <a:lnTo>
                  <a:pt x="485736" y="51790"/>
                </a:lnTo>
                <a:lnTo>
                  <a:pt x="476834" y="40347"/>
                </a:lnTo>
                <a:lnTo>
                  <a:pt x="472948" y="38163"/>
                </a:lnTo>
                <a:lnTo>
                  <a:pt x="472948" y="69164"/>
                </a:lnTo>
                <a:lnTo>
                  <a:pt x="471081" y="82257"/>
                </a:lnTo>
                <a:lnTo>
                  <a:pt x="466178" y="92557"/>
                </a:lnTo>
                <a:lnTo>
                  <a:pt x="459232" y="99301"/>
                </a:lnTo>
                <a:lnTo>
                  <a:pt x="451269" y="101714"/>
                </a:lnTo>
                <a:lnTo>
                  <a:pt x="442518" y="98869"/>
                </a:lnTo>
                <a:lnTo>
                  <a:pt x="435165" y="91198"/>
                </a:lnTo>
                <a:lnTo>
                  <a:pt x="430098" y="79971"/>
                </a:lnTo>
                <a:lnTo>
                  <a:pt x="428218" y="66446"/>
                </a:lnTo>
                <a:lnTo>
                  <a:pt x="429895" y="52997"/>
                </a:lnTo>
                <a:lnTo>
                  <a:pt x="434479" y="43230"/>
                </a:lnTo>
                <a:lnTo>
                  <a:pt x="441363" y="37274"/>
                </a:lnTo>
                <a:lnTo>
                  <a:pt x="449897" y="35255"/>
                </a:lnTo>
                <a:lnTo>
                  <a:pt x="460933" y="39027"/>
                </a:lnTo>
                <a:lnTo>
                  <a:pt x="468020" y="48145"/>
                </a:lnTo>
                <a:lnTo>
                  <a:pt x="471817" y="59283"/>
                </a:lnTo>
                <a:lnTo>
                  <a:pt x="472948" y="69164"/>
                </a:lnTo>
                <a:lnTo>
                  <a:pt x="472948" y="38163"/>
                </a:lnTo>
                <a:lnTo>
                  <a:pt x="467791" y="35255"/>
                </a:lnTo>
                <a:lnTo>
                  <a:pt x="464616" y="33477"/>
                </a:lnTo>
                <a:lnTo>
                  <a:pt x="451269" y="31191"/>
                </a:lnTo>
                <a:lnTo>
                  <a:pt x="434822" y="34455"/>
                </a:lnTo>
                <a:lnTo>
                  <a:pt x="422440" y="43053"/>
                </a:lnTo>
                <a:lnTo>
                  <a:pt x="414642" y="55219"/>
                </a:lnTo>
                <a:lnTo>
                  <a:pt x="411937" y="69164"/>
                </a:lnTo>
                <a:lnTo>
                  <a:pt x="414642" y="82321"/>
                </a:lnTo>
                <a:lnTo>
                  <a:pt x="422440" y="94081"/>
                </a:lnTo>
                <a:lnTo>
                  <a:pt x="434822" y="102539"/>
                </a:lnTo>
                <a:lnTo>
                  <a:pt x="451269" y="105778"/>
                </a:lnTo>
                <a:lnTo>
                  <a:pt x="466344" y="102704"/>
                </a:lnTo>
                <a:lnTo>
                  <a:pt x="467779" y="101714"/>
                </a:lnTo>
                <a:lnTo>
                  <a:pt x="478358" y="94424"/>
                </a:lnTo>
                <a:lnTo>
                  <a:pt x="486308" y="82321"/>
                </a:lnTo>
                <a:lnTo>
                  <a:pt x="489178" y="67805"/>
                </a:lnTo>
                <a:close/>
              </a:path>
              <a:path w="654684" h="139700">
                <a:moveTo>
                  <a:pt x="571881" y="107137"/>
                </a:moveTo>
                <a:lnTo>
                  <a:pt x="570966" y="103073"/>
                </a:lnTo>
                <a:lnTo>
                  <a:pt x="570496" y="100952"/>
                </a:lnTo>
                <a:lnTo>
                  <a:pt x="565950" y="95275"/>
                </a:lnTo>
                <a:lnTo>
                  <a:pt x="558292" y="91478"/>
                </a:lnTo>
                <a:lnTo>
                  <a:pt x="558292" y="104432"/>
                </a:lnTo>
                <a:lnTo>
                  <a:pt x="558292" y="115277"/>
                </a:lnTo>
                <a:lnTo>
                  <a:pt x="555612" y="122974"/>
                </a:lnTo>
                <a:lnTo>
                  <a:pt x="548982" y="127990"/>
                </a:lnTo>
                <a:lnTo>
                  <a:pt x="540575" y="130721"/>
                </a:lnTo>
                <a:lnTo>
                  <a:pt x="532536" y="131546"/>
                </a:lnTo>
                <a:lnTo>
                  <a:pt x="524027" y="130340"/>
                </a:lnTo>
                <a:lnTo>
                  <a:pt x="517144" y="126974"/>
                </a:lnTo>
                <a:lnTo>
                  <a:pt x="512533" y="121818"/>
                </a:lnTo>
                <a:lnTo>
                  <a:pt x="510857" y="115277"/>
                </a:lnTo>
                <a:lnTo>
                  <a:pt x="510857" y="108496"/>
                </a:lnTo>
                <a:lnTo>
                  <a:pt x="517626" y="103073"/>
                </a:lnTo>
                <a:lnTo>
                  <a:pt x="521703" y="103073"/>
                </a:lnTo>
                <a:lnTo>
                  <a:pt x="527151" y="104432"/>
                </a:lnTo>
                <a:lnTo>
                  <a:pt x="558292" y="104432"/>
                </a:lnTo>
                <a:lnTo>
                  <a:pt x="558292" y="91478"/>
                </a:lnTo>
                <a:lnTo>
                  <a:pt x="557580" y="91122"/>
                </a:lnTo>
                <a:lnTo>
                  <a:pt x="544753" y="89509"/>
                </a:lnTo>
                <a:lnTo>
                  <a:pt x="517626" y="89509"/>
                </a:lnTo>
                <a:lnTo>
                  <a:pt x="517626" y="80010"/>
                </a:lnTo>
                <a:lnTo>
                  <a:pt x="532536" y="80010"/>
                </a:lnTo>
                <a:lnTo>
                  <a:pt x="546341" y="76962"/>
                </a:lnTo>
                <a:lnTo>
                  <a:pt x="547890" y="75946"/>
                </a:lnTo>
                <a:lnTo>
                  <a:pt x="555586" y="70866"/>
                </a:lnTo>
                <a:lnTo>
                  <a:pt x="560755" y="63233"/>
                </a:lnTo>
                <a:lnTo>
                  <a:pt x="562356" y="55600"/>
                </a:lnTo>
                <a:lnTo>
                  <a:pt x="562356" y="52882"/>
                </a:lnTo>
                <a:lnTo>
                  <a:pt x="561035" y="48818"/>
                </a:lnTo>
                <a:lnTo>
                  <a:pt x="561035" y="46113"/>
                </a:lnTo>
                <a:lnTo>
                  <a:pt x="559663" y="46113"/>
                </a:lnTo>
                <a:lnTo>
                  <a:pt x="559663" y="43395"/>
                </a:lnTo>
                <a:lnTo>
                  <a:pt x="570509" y="43395"/>
                </a:lnTo>
                <a:lnTo>
                  <a:pt x="570509" y="36614"/>
                </a:lnTo>
                <a:lnTo>
                  <a:pt x="552894" y="36614"/>
                </a:lnTo>
                <a:lnTo>
                  <a:pt x="548830" y="35255"/>
                </a:lnTo>
                <a:lnTo>
                  <a:pt x="546125" y="34175"/>
                </a:lnTo>
                <a:lnTo>
                  <a:pt x="546125" y="48818"/>
                </a:lnTo>
                <a:lnTo>
                  <a:pt x="546125" y="75946"/>
                </a:lnTo>
                <a:lnTo>
                  <a:pt x="525767" y="75946"/>
                </a:lnTo>
                <a:lnTo>
                  <a:pt x="517626" y="69164"/>
                </a:lnTo>
                <a:lnTo>
                  <a:pt x="517626" y="42037"/>
                </a:lnTo>
                <a:lnTo>
                  <a:pt x="524446" y="35255"/>
                </a:lnTo>
                <a:lnTo>
                  <a:pt x="543382" y="35255"/>
                </a:lnTo>
                <a:lnTo>
                  <a:pt x="546125" y="48818"/>
                </a:lnTo>
                <a:lnTo>
                  <a:pt x="546125" y="34175"/>
                </a:lnTo>
                <a:lnTo>
                  <a:pt x="542061" y="32550"/>
                </a:lnTo>
                <a:lnTo>
                  <a:pt x="537984" y="31191"/>
                </a:lnTo>
                <a:lnTo>
                  <a:pt x="531215" y="31191"/>
                </a:lnTo>
                <a:lnTo>
                  <a:pt x="518337" y="33312"/>
                </a:lnTo>
                <a:lnTo>
                  <a:pt x="508508" y="38989"/>
                </a:lnTo>
                <a:lnTo>
                  <a:pt x="502234" y="47205"/>
                </a:lnTo>
                <a:lnTo>
                  <a:pt x="500024" y="56959"/>
                </a:lnTo>
                <a:lnTo>
                  <a:pt x="501802" y="64909"/>
                </a:lnTo>
                <a:lnTo>
                  <a:pt x="506120" y="70688"/>
                </a:lnTo>
                <a:lnTo>
                  <a:pt x="511467" y="74688"/>
                </a:lnTo>
                <a:lnTo>
                  <a:pt x="516305" y="77304"/>
                </a:lnTo>
                <a:lnTo>
                  <a:pt x="517626" y="77304"/>
                </a:lnTo>
                <a:lnTo>
                  <a:pt x="517626" y="78663"/>
                </a:lnTo>
                <a:lnTo>
                  <a:pt x="514934" y="80010"/>
                </a:lnTo>
                <a:lnTo>
                  <a:pt x="504088" y="84086"/>
                </a:lnTo>
                <a:lnTo>
                  <a:pt x="502767" y="84086"/>
                </a:lnTo>
                <a:lnTo>
                  <a:pt x="501396" y="85432"/>
                </a:lnTo>
                <a:lnTo>
                  <a:pt x="501396" y="92227"/>
                </a:lnTo>
                <a:lnTo>
                  <a:pt x="508165" y="97650"/>
                </a:lnTo>
                <a:lnTo>
                  <a:pt x="509536" y="98996"/>
                </a:lnTo>
                <a:lnTo>
                  <a:pt x="513613" y="101714"/>
                </a:lnTo>
                <a:lnTo>
                  <a:pt x="513613" y="103073"/>
                </a:lnTo>
                <a:lnTo>
                  <a:pt x="510857" y="104432"/>
                </a:lnTo>
                <a:lnTo>
                  <a:pt x="509536" y="104432"/>
                </a:lnTo>
                <a:lnTo>
                  <a:pt x="502767" y="108496"/>
                </a:lnTo>
                <a:lnTo>
                  <a:pt x="495947" y="111201"/>
                </a:lnTo>
                <a:lnTo>
                  <a:pt x="495947" y="119341"/>
                </a:lnTo>
                <a:lnTo>
                  <a:pt x="499084" y="127609"/>
                </a:lnTo>
                <a:lnTo>
                  <a:pt x="506793" y="132562"/>
                </a:lnTo>
                <a:lnTo>
                  <a:pt x="516547" y="134988"/>
                </a:lnTo>
                <a:lnTo>
                  <a:pt x="525767" y="135623"/>
                </a:lnTo>
                <a:lnTo>
                  <a:pt x="543839" y="133261"/>
                </a:lnTo>
                <a:lnTo>
                  <a:pt x="547827" y="131546"/>
                </a:lnTo>
                <a:lnTo>
                  <a:pt x="558482" y="126974"/>
                </a:lnTo>
                <a:lnTo>
                  <a:pt x="568286" y="117881"/>
                </a:lnTo>
                <a:lnTo>
                  <a:pt x="571881" y="107137"/>
                </a:lnTo>
                <a:close/>
              </a:path>
              <a:path w="654684" h="139700">
                <a:moveTo>
                  <a:pt x="654519" y="33896"/>
                </a:moveTo>
                <a:lnTo>
                  <a:pt x="623379" y="33896"/>
                </a:lnTo>
                <a:lnTo>
                  <a:pt x="623379" y="37973"/>
                </a:lnTo>
                <a:lnTo>
                  <a:pt x="632841" y="37973"/>
                </a:lnTo>
                <a:lnTo>
                  <a:pt x="635533" y="40678"/>
                </a:lnTo>
                <a:lnTo>
                  <a:pt x="635533" y="44754"/>
                </a:lnTo>
                <a:lnTo>
                  <a:pt x="634212" y="47459"/>
                </a:lnTo>
                <a:lnTo>
                  <a:pt x="632841" y="50177"/>
                </a:lnTo>
                <a:lnTo>
                  <a:pt x="619302" y="84086"/>
                </a:lnTo>
                <a:lnTo>
                  <a:pt x="604393" y="47459"/>
                </a:lnTo>
                <a:lnTo>
                  <a:pt x="603021" y="47459"/>
                </a:lnTo>
                <a:lnTo>
                  <a:pt x="603021" y="39331"/>
                </a:lnTo>
                <a:lnTo>
                  <a:pt x="604393" y="39331"/>
                </a:lnTo>
                <a:lnTo>
                  <a:pt x="605713" y="37973"/>
                </a:lnTo>
                <a:lnTo>
                  <a:pt x="612533" y="37973"/>
                </a:lnTo>
                <a:lnTo>
                  <a:pt x="612533" y="33896"/>
                </a:lnTo>
                <a:lnTo>
                  <a:pt x="573201" y="33896"/>
                </a:lnTo>
                <a:lnTo>
                  <a:pt x="573201" y="37973"/>
                </a:lnTo>
                <a:lnTo>
                  <a:pt x="581342" y="37973"/>
                </a:lnTo>
                <a:lnTo>
                  <a:pt x="582714" y="39331"/>
                </a:lnTo>
                <a:lnTo>
                  <a:pt x="586790" y="47459"/>
                </a:lnTo>
                <a:lnTo>
                  <a:pt x="607098" y="97650"/>
                </a:lnTo>
                <a:lnTo>
                  <a:pt x="607098" y="98996"/>
                </a:lnTo>
                <a:lnTo>
                  <a:pt x="609790" y="104432"/>
                </a:lnTo>
                <a:lnTo>
                  <a:pt x="609790" y="107137"/>
                </a:lnTo>
                <a:lnTo>
                  <a:pt x="608469" y="108496"/>
                </a:lnTo>
                <a:lnTo>
                  <a:pt x="608469" y="109855"/>
                </a:lnTo>
                <a:lnTo>
                  <a:pt x="604393" y="119341"/>
                </a:lnTo>
                <a:lnTo>
                  <a:pt x="601700" y="124764"/>
                </a:lnTo>
                <a:lnTo>
                  <a:pt x="586790" y="124764"/>
                </a:lnTo>
                <a:lnTo>
                  <a:pt x="585419" y="128841"/>
                </a:lnTo>
                <a:lnTo>
                  <a:pt x="585419" y="139687"/>
                </a:lnTo>
                <a:lnTo>
                  <a:pt x="603021" y="139687"/>
                </a:lnTo>
                <a:lnTo>
                  <a:pt x="603021" y="136969"/>
                </a:lnTo>
                <a:lnTo>
                  <a:pt x="605713" y="130187"/>
                </a:lnTo>
                <a:lnTo>
                  <a:pt x="608444" y="121564"/>
                </a:lnTo>
                <a:lnTo>
                  <a:pt x="612178" y="111036"/>
                </a:lnTo>
                <a:lnTo>
                  <a:pt x="616407" y="100253"/>
                </a:lnTo>
                <a:lnTo>
                  <a:pt x="620623" y="90855"/>
                </a:lnTo>
                <a:lnTo>
                  <a:pt x="623544" y="84086"/>
                </a:lnTo>
                <a:lnTo>
                  <a:pt x="625500" y="79552"/>
                </a:lnTo>
                <a:lnTo>
                  <a:pt x="630123" y="69507"/>
                </a:lnTo>
                <a:lnTo>
                  <a:pt x="634746" y="59969"/>
                </a:lnTo>
                <a:lnTo>
                  <a:pt x="639610" y="50177"/>
                </a:lnTo>
                <a:lnTo>
                  <a:pt x="642302" y="42037"/>
                </a:lnTo>
                <a:lnTo>
                  <a:pt x="645058" y="39331"/>
                </a:lnTo>
                <a:lnTo>
                  <a:pt x="647750" y="37973"/>
                </a:lnTo>
                <a:lnTo>
                  <a:pt x="654519" y="37973"/>
                </a:lnTo>
                <a:lnTo>
                  <a:pt x="654519" y="33896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266558" y="6595170"/>
            <a:ext cx="405892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>
                <a:latin typeface="Arial"/>
                <a:cs typeface="Arial"/>
              </a:rPr>
              <a:t>Do not copy </a:t>
            </a:r>
            <a:r>
              <a:rPr sz="1200">
                <a:latin typeface="Arial"/>
                <a:cs typeface="Arial"/>
              </a:rPr>
              <a:t>or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distribute.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©</a:t>
            </a:r>
            <a:r>
              <a:rPr sz="1200" spc="1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202</a:t>
            </a:r>
            <a:r>
              <a:rPr lang="en-US" sz="1200">
                <a:latin typeface="Arial"/>
                <a:cs typeface="Arial"/>
              </a:rPr>
              <a:t>2</a:t>
            </a:r>
            <a:r>
              <a:rPr sz="1200" spc="-10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Amgen.</a:t>
            </a:r>
            <a:r>
              <a:rPr sz="1200" spc="-75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All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rights</a:t>
            </a:r>
            <a:r>
              <a:rPr sz="1200" spc="1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reserved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484718" y="459573"/>
            <a:ext cx="11222567" cy="623504"/>
          </a:xfrm>
          <a:prstGeom prst="rect">
            <a:avLst/>
          </a:prstGeom>
        </p:spPr>
        <p:txBody>
          <a:bodyPr vert="horz" wrap="square" lIns="0" tIns="190754" rIns="0" bIns="0" rtlCol="0">
            <a:spAutoFit/>
          </a:bodyPr>
          <a:lstStyle/>
          <a:p>
            <a:pPr marL="524891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Carfilzomib </a:t>
            </a:r>
            <a:r>
              <a:rPr lang="en-US" spc="-10" dirty="0"/>
              <a:t>Oral </a:t>
            </a:r>
            <a:r>
              <a:rPr spc="-15" dirty="0"/>
              <a:t>Presentations</a:t>
            </a:r>
          </a:p>
        </p:txBody>
      </p: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id="{C4E64E6E-F965-444C-A4DF-5D6A657BE4CE}"/>
              </a:ext>
            </a:extLst>
          </p:cNvPr>
          <p:cNvSpPr/>
          <p:nvPr/>
        </p:nvSpPr>
        <p:spPr>
          <a:xfrm>
            <a:off x="4343398" y="2940772"/>
            <a:ext cx="6977368" cy="825044"/>
          </a:xfrm>
          <a:prstGeom prst="rect">
            <a:avLst/>
          </a:prstGeom>
          <a:solidFill>
            <a:srgbClr val="D5EAFF"/>
          </a:solidFill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1003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u="sng">
                <a:solidFill>
                  <a:srgbClr val="0063C3"/>
                </a:solidFill>
              </a:rPr>
              <a:t>Predictors of </a:t>
            </a:r>
            <a:r>
              <a:rPr lang="en-US" sz="1200" b="1" u="sng" err="1">
                <a:solidFill>
                  <a:srgbClr val="0063C3"/>
                </a:solidFill>
              </a:rPr>
              <a:t>Unsustained</a:t>
            </a:r>
            <a:r>
              <a:rPr lang="en-US" sz="1200" b="1" u="sng">
                <a:solidFill>
                  <a:srgbClr val="0063C3"/>
                </a:solidFill>
              </a:rPr>
              <a:t> Negativity in MRD (-) TE NDMM Patients in the FORTE Trial – 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D'Agostino (#011)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C71225-14FD-4285-B066-1862A02581F6}"/>
              </a:ext>
            </a:extLst>
          </p:cNvPr>
          <p:cNvGrpSpPr/>
          <p:nvPr/>
        </p:nvGrpSpPr>
        <p:grpSpPr>
          <a:xfrm>
            <a:off x="2158492" y="2392326"/>
            <a:ext cx="1611630" cy="1841754"/>
            <a:chOff x="2158492" y="2392326"/>
            <a:chExt cx="1611630" cy="1841754"/>
          </a:xfrm>
        </p:grpSpPr>
        <p:pic>
          <p:nvPicPr>
            <p:cNvPr id="32" name="object 18">
              <a:extLst>
                <a:ext uri="{FF2B5EF4-FFF2-40B4-BE49-F238E27FC236}">
                  <a16:creationId xmlns:a16="http://schemas.microsoft.com/office/drawing/2014/main" id="{9FEE3695-845C-47A3-94D6-A26180A3EE1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8492" y="2392326"/>
              <a:ext cx="1611630" cy="184175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33" name="object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962DF329-411A-44FC-B15D-EBBFBDDDD19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961" y="2892198"/>
              <a:ext cx="982814" cy="78638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34" name="object 20">
            <a:extLst>
              <a:ext uri="{FF2B5EF4-FFF2-40B4-BE49-F238E27FC236}">
                <a16:creationId xmlns:a16="http://schemas.microsoft.com/office/drawing/2014/main" id="{4D6BAC04-03A4-463A-8D38-9A4309AD9EC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8668" y="2392326"/>
            <a:ext cx="1611630" cy="18417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" name="object 15">
            <a:extLst>
              <a:ext uri="{FF2B5EF4-FFF2-40B4-BE49-F238E27FC236}">
                <a16:creationId xmlns:a16="http://schemas.microsoft.com/office/drawing/2014/main" id="{AF4CDD28-B106-4B1C-BDD6-E2E4A3C2C914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8580" y="3873246"/>
            <a:ext cx="1611630" cy="18417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2" name="object 16">
            <a:extLst>
              <a:ext uri="{FF2B5EF4-FFF2-40B4-BE49-F238E27FC236}">
                <a16:creationId xmlns:a16="http://schemas.microsoft.com/office/drawing/2014/main" id="{E4760A32-503A-4A54-9C98-34388736A259}"/>
              </a:ext>
            </a:extLst>
          </p:cNvPr>
          <p:cNvSpPr txBox="1"/>
          <p:nvPr/>
        </p:nvSpPr>
        <p:spPr>
          <a:xfrm>
            <a:off x="1707324" y="4431088"/>
            <a:ext cx="902335" cy="5981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>
              <a:lnSpc>
                <a:spcPct val="125000"/>
              </a:lnSpc>
              <a:spcBef>
                <a:spcPts val="100"/>
              </a:spcBef>
            </a:pPr>
            <a:r>
              <a:rPr sz="1600" b="1" spc="-30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Table 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</a:t>
            </a:r>
            <a:r>
              <a:rPr sz="1600" b="1" spc="-430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sz="1600" b="1" spc="-15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</a:t>
            </a:r>
            <a:r>
              <a:rPr sz="1600" b="1" spc="-15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</a:t>
            </a:r>
            <a:endParaRPr sz="1600">
              <a:solidFill>
                <a:srgbClr val="1F57A1"/>
              </a:solidFill>
              <a:latin typeface="Arial"/>
              <a:cs typeface="Arial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55C5A056-2AA3-49AC-98C4-D1965B39FEEE}"/>
              </a:ext>
            </a:extLst>
          </p:cNvPr>
          <p:cNvSpPr/>
          <p:nvPr/>
        </p:nvSpPr>
        <p:spPr>
          <a:xfrm>
            <a:off x="4335935" y="1457131"/>
            <a:ext cx="2011680" cy="365760"/>
          </a:xfrm>
          <a:custGeom>
            <a:avLst/>
            <a:gdLst/>
            <a:ahLst/>
            <a:cxnLst/>
            <a:rect l="l" t="t" r="r" b="b"/>
            <a:pathLst>
              <a:path w="2011679" h="365760">
                <a:moveTo>
                  <a:pt x="1950720" y="0"/>
                </a:moveTo>
                <a:lnTo>
                  <a:pt x="60960" y="0"/>
                </a:lnTo>
                <a:lnTo>
                  <a:pt x="37231" y="4790"/>
                </a:lnTo>
                <a:lnTo>
                  <a:pt x="17854" y="17854"/>
                </a:lnTo>
                <a:lnTo>
                  <a:pt x="4790" y="37231"/>
                </a:lnTo>
                <a:lnTo>
                  <a:pt x="0" y="60960"/>
                </a:lnTo>
                <a:lnTo>
                  <a:pt x="0" y="304800"/>
                </a:lnTo>
                <a:lnTo>
                  <a:pt x="4790" y="328528"/>
                </a:lnTo>
                <a:lnTo>
                  <a:pt x="17854" y="347905"/>
                </a:lnTo>
                <a:lnTo>
                  <a:pt x="37231" y="360969"/>
                </a:lnTo>
                <a:lnTo>
                  <a:pt x="60960" y="365760"/>
                </a:lnTo>
                <a:lnTo>
                  <a:pt x="1950720" y="365760"/>
                </a:lnTo>
                <a:lnTo>
                  <a:pt x="1974448" y="360969"/>
                </a:lnTo>
                <a:lnTo>
                  <a:pt x="1993825" y="347905"/>
                </a:lnTo>
                <a:lnTo>
                  <a:pt x="2006889" y="328528"/>
                </a:lnTo>
                <a:lnTo>
                  <a:pt x="2011680" y="304800"/>
                </a:lnTo>
                <a:lnTo>
                  <a:pt x="2011680" y="60960"/>
                </a:lnTo>
                <a:lnTo>
                  <a:pt x="2006889" y="37231"/>
                </a:lnTo>
                <a:lnTo>
                  <a:pt x="1993825" y="17854"/>
                </a:lnTo>
                <a:lnTo>
                  <a:pt x="1974448" y="4790"/>
                </a:lnTo>
                <a:lnTo>
                  <a:pt x="195072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8D267A12-A144-4598-93F2-FB613770C978}"/>
              </a:ext>
            </a:extLst>
          </p:cNvPr>
          <p:cNvSpPr>
            <a:spLocks noChangeAspect="1"/>
          </p:cNvSpPr>
          <p:nvPr/>
        </p:nvSpPr>
        <p:spPr>
          <a:xfrm>
            <a:off x="4335932" y="1457130"/>
            <a:ext cx="2152498" cy="391362"/>
          </a:xfrm>
          <a:custGeom>
            <a:avLst/>
            <a:gdLst/>
            <a:ahLst/>
            <a:cxnLst/>
            <a:rect l="l" t="t" r="r" b="b"/>
            <a:pathLst>
              <a:path w="2011679" h="365760">
                <a:moveTo>
                  <a:pt x="1950720" y="0"/>
                </a:moveTo>
                <a:lnTo>
                  <a:pt x="60960" y="0"/>
                </a:lnTo>
                <a:lnTo>
                  <a:pt x="37231" y="4790"/>
                </a:lnTo>
                <a:lnTo>
                  <a:pt x="17854" y="17854"/>
                </a:lnTo>
                <a:lnTo>
                  <a:pt x="4790" y="37231"/>
                </a:lnTo>
                <a:lnTo>
                  <a:pt x="0" y="60960"/>
                </a:lnTo>
                <a:lnTo>
                  <a:pt x="0" y="304800"/>
                </a:lnTo>
                <a:lnTo>
                  <a:pt x="4790" y="328528"/>
                </a:lnTo>
                <a:lnTo>
                  <a:pt x="17854" y="347905"/>
                </a:lnTo>
                <a:lnTo>
                  <a:pt x="37231" y="360969"/>
                </a:lnTo>
                <a:lnTo>
                  <a:pt x="60960" y="365760"/>
                </a:lnTo>
                <a:lnTo>
                  <a:pt x="1950720" y="365760"/>
                </a:lnTo>
                <a:lnTo>
                  <a:pt x="1974448" y="360969"/>
                </a:lnTo>
                <a:lnTo>
                  <a:pt x="1993825" y="347905"/>
                </a:lnTo>
                <a:lnTo>
                  <a:pt x="2006889" y="328528"/>
                </a:lnTo>
                <a:lnTo>
                  <a:pt x="2011680" y="304800"/>
                </a:lnTo>
                <a:lnTo>
                  <a:pt x="2011680" y="60960"/>
                </a:lnTo>
                <a:lnTo>
                  <a:pt x="2006889" y="37231"/>
                </a:lnTo>
                <a:lnTo>
                  <a:pt x="1993825" y="17854"/>
                </a:lnTo>
                <a:lnTo>
                  <a:pt x="1974448" y="4790"/>
                </a:lnTo>
                <a:lnTo>
                  <a:pt x="195072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Oral Presentations</a:t>
            </a:r>
            <a:endParaRPr sz="1400" b="1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7B37E-E7ED-46AA-AD19-417EE68A9BBD}"/>
              </a:ext>
            </a:extLst>
          </p:cNvPr>
          <p:cNvSpPr/>
          <p:nvPr/>
        </p:nvSpPr>
        <p:spPr>
          <a:xfrm>
            <a:off x="4336312" y="5951102"/>
            <a:ext cx="152400" cy="152400"/>
          </a:xfrm>
          <a:prstGeom prst="rect">
            <a:avLst/>
          </a:prstGeom>
          <a:solidFill>
            <a:srgbClr val="D5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E6A3B-4838-404B-B4EC-8D9E8DCB0D9D}"/>
              </a:ext>
            </a:extLst>
          </p:cNvPr>
          <p:cNvSpPr txBox="1"/>
          <p:nvPr/>
        </p:nvSpPr>
        <p:spPr>
          <a:xfrm>
            <a:off x="4469246" y="5888803"/>
            <a:ext cx="19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Non-Amgen Sponsored</a:t>
            </a: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3AB64EF8-AB24-4B6C-9EDC-88FD8B02A3E0}"/>
              </a:ext>
            </a:extLst>
          </p:cNvPr>
          <p:cNvSpPr txBox="1"/>
          <p:nvPr/>
        </p:nvSpPr>
        <p:spPr>
          <a:xfrm>
            <a:off x="272897" y="245440"/>
            <a:ext cx="49339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b="1" spc="-35">
                <a:solidFill>
                  <a:srgbClr val="1AAFFF"/>
                </a:solidFill>
                <a:latin typeface="Arial"/>
                <a:cs typeface="Arial"/>
              </a:rPr>
              <a:t>IMS </a:t>
            </a:r>
            <a:r>
              <a:rPr lang="en-US" sz="4400" b="1">
                <a:solidFill>
                  <a:srgbClr val="1AAFFF"/>
                </a:solidFill>
                <a:latin typeface="Arial"/>
                <a:cs typeface="Arial"/>
              </a:rPr>
              <a:t>2022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37" name="Rectangle 36">
            <a:hlinkClick r:id="rId11" action="ppaction://hlinksldjump"/>
            <a:extLst>
              <a:ext uri="{FF2B5EF4-FFF2-40B4-BE49-F238E27FC236}">
                <a16:creationId xmlns:a16="http://schemas.microsoft.com/office/drawing/2014/main" id="{BC69A83B-6A12-4310-8261-074237B0B251}"/>
              </a:ext>
            </a:extLst>
          </p:cNvPr>
          <p:cNvSpPr/>
          <p:nvPr/>
        </p:nvSpPr>
        <p:spPr>
          <a:xfrm>
            <a:off x="4343398" y="3934304"/>
            <a:ext cx="6977368" cy="825044"/>
          </a:xfrm>
          <a:prstGeom prst="rect">
            <a:avLst/>
          </a:prstGeom>
          <a:solidFill>
            <a:srgbClr val="D5EAFF"/>
          </a:solidFill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1003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u="sng">
                <a:solidFill>
                  <a:srgbClr val="0063C3"/>
                </a:solidFill>
              </a:rPr>
              <a:t>Humoral Immune Reconstitution after Quadruplet Therapy, Autologous Hematopoietic Cell Transplant (AHCT) and Measurable Residual Disease adapted Treatment Cessation in Newly Diagnosed Myeloma (NDMM) (MASTER) – 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Silbermann (#026)</a:t>
            </a:r>
          </a:p>
        </p:txBody>
      </p:sp>
      <p:pic>
        <p:nvPicPr>
          <p:cNvPr id="38" name="object 4">
            <a:hlinkClick r:id="rId6" action="ppaction://hlinksldjump"/>
            <a:extLst>
              <a:ext uri="{FF2B5EF4-FFF2-40B4-BE49-F238E27FC236}">
                <a16:creationId xmlns:a16="http://schemas.microsoft.com/office/drawing/2014/main" id="{94204FE4-2BC7-441F-B66E-CAF4D9D0DEB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43" name="object 8">
            <a:hlinkClick r:id="" action="ppaction://noaction"/>
            <a:extLst>
              <a:ext uri="{FF2B5EF4-FFF2-40B4-BE49-F238E27FC236}">
                <a16:creationId xmlns:a16="http://schemas.microsoft.com/office/drawing/2014/main" id="{602B418E-048E-46A6-B6FF-C6E8A7BF95D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  <p:pic>
        <p:nvPicPr>
          <p:cNvPr id="48" name="object 21">
            <a:hlinkClick r:id="" action="ppaction://noaction"/>
            <a:extLst>
              <a:ext uri="{FF2B5EF4-FFF2-40B4-BE49-F238E27FC236}">
                <a16:creationId xmlns:a16="http://schemas.microsoft.com/office/drawing/2014/main" id="{79A43A7E-E236-4F00-9022-F944F3CEA432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85012" y="2919630"/>
            <a:ext cx="681228" cy="7604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6159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E94E98-C656-4C46-B98C-5480BCA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Novel</a:t>
            </a:r>
            <a:r>
              <a:rPr lang="en-US" spc="15"/>
              <a:t> </a:t>
            </a:r>
            <a:r>
              <a:rPr lang="en-US" spc="-5"/>
              <a:t>risk</a:t>
            </a:r>
            <a:r>
              <a:rPr lang="en-US" spc="10"/>
              <a:t> </a:t>
            </a:r>
            <a:r>
              <a:rPr lang="en-US"/>
              <a:t>factors</a:t>
            </a:r>
            <a:r>
              <a:rPr lang="en-US" spc="10"/>
              <a:t> </a:t>
            </a:r>
            <a:r>
              <a:rPr lang="en-US" spc="-5"/>
              <a:t>and</a:t>
            </a:r>
            <a:r>
              <a:rPr lang="en-US" spc="10"/>
              <a:t> </a:t>
            </a:r>
            <a:r>
              <a:rPr lang="en-US" spc="-5"/>
              <a:t>risk</a:t>
            </a:r>
            <a:r>
              <a:rPr lang="en-US" spc="10"/>
              <a:t> </a:t>
            </a:r>
            <a:r>
              <a:rPr lang="en-US" spc="-10"/>
              <a:t>of</a:t>
            </a:r>
            <a:r>
              <a:rPr lang="en-US" spc="10"/>
              <a:t> </a:t>
            </a:r>
            <a:r>
              <a:rPr lang="en-US" spc="-5"/>
              <a:t>MRD</a:t>
            </a:r>
            <a:r>
              <a:rPr lang="en-US" spc="15"/>
              <a:t> </a:t>
            </a:r>
            <a:r>
              <a:rPr lang="en-US" spc="-5"/>
              <a:t>resurgence</a:t>
            </a:r>
            <a:r>
              <a:rPr lang="en-US" spc="35"/>
              <a:t> </a:t>
            </a:r>
            <a:r>
              <a:rPr lang="en-US" spc="-5"/>
              <a:t>and/or</a:t>
            </a:r>
            <a:r>
              <a:rPr lang="en-US" spc="10"/>
              <a:t> </a:t>
            </a:r>
            <a:r>
              <a:rPr lang="en-US"/>
              <a:t>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2CA97-1F76-474D-8D5B-8ED7052BE6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1DCE8485-EAD3-4C57-B6D0-F49DE7F090C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F9FEF649-2D73-4CAB-BA26-14C4DE15912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7D4299-EF60-44F0-8218-C51C8FA8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Novel</a:t>
            </a:r>
            <a:r>
              <a:rPr lang="en-US" spc="15"/>
              <a:t> </a:t>
            </a:r>
            <a:r>
              <a:rPr lang="en-US" spc="-5"/>
              <a:t>risk</a:t>
            </a:r>
            <a:r>
              <a:rPr lang="en-US" spc="10"/>
              <a:t> </a:t>
            </a:r>
            <a:r>
              <a:rPr lang="en-US"/>
              <a:t>factors</a:t>
            </a:r>
            <a:r>
              <a:rPr lang="en-US" spc="10"/>
              <a:t> </a:t>
            </a:r>
            <a:r>
              <a:rPr lang="en-US" spc="-5"/>
              <a:t>and</a:t>
            </a:r>
            <a:r>
              <a:rPr lang="en-US" spc="10"/>
              <a:t> </a:t>
            </a:r>
            <a:r>
              <a:rPr lang="en-US" spc="-5"/>
              <a:t>risk</a:t>
            </a:r>
            <a:r>
              <a:rPr lang="en-US" spc="10"/>
              <a:t> </a:t>
            </a:r>
            <a:r>
              <a:rPr lang="en-US" spc="-10"/>
              <a:t>of</a:t>
            </a:r>
            <a:r>
              <a:rPr lang="en-US" spc="10"/>
              <a:t> </a:t>
            </a:r>
            <a:r>
              <a:rPr lang="en-US" spc="-5"/>
              <a:t>MRD</a:t>
            </a:r>
            <a:r>
              <a:rPr lang="en-US" spc="15"/>
              <a:t> </a:t>
            </a:r>
            <a:r>
              <a:rPr lang="en-US" spc="-5"/>
              <a:t>resurgence</a:t>
            </a:r>
            <a:r>
              <a:rPr lang="en-US" spc="35"/>
              <a:t> </a:t>
            </a:r>
            <a:r>
              <a:rPr lang="en-US" spc="-5"/>
              <a:t>and/or</a:t>
            </a:r>
            <a:r>
              <a:rPr lang="en-US" spc="10"/>
              <a:t> </a:t>
            </a:r>
            <a:r>
              <a:rPr lang="en-US"/>
              <a:t>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B0EC3-4A6D-44D8-8FA8-E78B273DC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44D6449A-8468-4C82-9EF0-B86C706F1B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34189B1D-B561-4F81-886A-4C81502657B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150229-E283-4442-A731-76DF85B3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Impact</a:t>
            </a:r>
            <a:r>
              <a:rPr lang="en-US" spc="15"/>
              <a:t> </a:t>
            </a:r>
            <a:r>
              <a:rPr lang="en-US" spc="-5"/>
              <a:t>of</a:t>
            </a:r>
            <a:r>
              <a:rPr lang="en-US" spc="5"/>
              <a:t> </a:t>
            </a:r>
            <a:r>
              <a:rPr lang="en-US" spc="-5"/>
              <a:t>treatment</a:t>
            </a:r>
            <a:r>
              <a:rPr lang="en-US" spc="10"/>
              <a:t> </a:t>
            </a:r>
            <a:r>
              <a:rPr lang="en-US" spc="-5"/>
              <a:t>on</a:t>
            </a:r>
            <a:r>
              <a:rPr lang="en-US" spc="5"/>
              <a:t> </a:t>
            </a:r>
            <a:r>
              <a:rPr lang="en-US" spc="-5"/>
              <a:t>MRD</a:t>
            </a:r>
            <a:r>
              <a:rPr lang="en-US" spc="10"/>
              <a:t> </a:t>
            </a:r>
            <a:r>
              <a:rPr lang="en-US" spc="-5"/>
              <a:t>resurgence</a:t>
            </a:r>
            <a:r>
              <a:rPr lang="en-US" spc="35"/>
              <a:t> </a:t>
            </a:r>
            <a:r>
              <a:rPr lang="en-US" spc="-10"/>
              <a:t>and/or</a:t>
            </a:r>
            <a:r>
              <a:rPr lang="en-US" spc="15"/>
              <a:t> </a:t>
            </a:r>
            <a:r>
              <a:rPr lang="en-US" spc="-5"/>
              <a:t>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4C369-8571-434D-83CC-9E8733CB2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796EE834-0390-41E8-AB43-4DAFEC1B5CB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B01269E7-302D-45B6-9563-453CF739931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5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27289E-21EB-47A1-9FF1-28226058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Impact</a:t>
            </a:r>
            <a:r>
              <a:rPr lang="en-US" spc="20"/>
              <a:t> </a:t>
            </a:r>
            <a:r>
              <a:rPr lang="en-US" spc="-5"/>
              <a:t>of</a:t>
            </a:r>
            <a:r>
              <a:rPr lang="en-US" spc="5"/>
              <a:t> </a:t>
            </a:r>
            <a:r>
              <a:rPr lang="en-US" spc="-10"/>
              <a:t>maintenance</a:t>
            </a:r>
            <a:r>
              <a:rPr lang="en-US" spc="45"/>
              <a:t> </a:t>
            </a:r>
            <a:r>
              <a:rPr lang="en-US" spc="-5"/>
              <a:t>on</a:t>
            </a:r>
            <a:r>
              <a:rPr lang="en-US" spc="5"/>
              <a:t> </a:t>
            </a:r>
            <a:r>
              <a:rPr lang="en-US" spc="-5"/>
              <a:t>MRD</a:t>
            </a:r>
            <a:r>
              <a:rPr lang="en-US" spc="20"/>
              <a:t> </a:t>
            </a:r>
            <a:r>
              <a:rPr lang="en-US" spc="-5"/>
              <a:t>resurgence</a:t>
            </a:r>
            <a:r>
              <a:rPr lang="en-US" spc="35"/>
              <a:t> </a:t>
            </a:r>
            <a:r>
              <a:rPr lang="en-US" spc="-10"/>
              <a:t>and/or</a:t>
            </a:r>
            <a:r>
              <a:rPr lang="en-US" spc="15"/>
              <a:t> </a:t>
            </a:r>
            <a:r>
              <a:rPr lang="en-US" spc="-5"/>
              <a:t>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106C0-0E0B-4FD8-8C74-6309CEF33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1768D174-4B2A-4CCE-B439-3A06CFAF9C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BFA9E8D3-FDDC-4DAD-8084-636F3F37877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9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9791D-F888-4E02-804B-DF7B721A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0"/>
              <a:t>C</a:t>
            </a:r>
            <a:r>
              <a:rPr lang="en-US" spc="-20"/>
              <a:t>o</a:t>
            </a:r>
            <a:r>
              <a:rPr lang="en-US" spc="-5"/>
              <a:t>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668F5-0F7F-4425-A6F9-63732024F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1AAE2FF6-04FB-4954-AA10-1EC9E757769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B3E54FE7-3D69-4BB6-A998-5A3ACAC084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5C7351-EFF7-4BC7-8522-718BA93B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75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Acknowledgements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01D76-6863-4F1A-BC16-2F7FBB5764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7A1CBCE9-FA0E-4786-92C0-C7B5455D878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09DCFF49-E728-4DCF-AC62-3D465033DB8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1A3ED6-95D1-41E3-9ECB-437B2ECB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25D26-84AD-4F35-9EA2-6113728ABF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ED4BAF88-79FE-407A-AD95-6FAFB34D217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02CA1E4D-5DEA-4A2D-A398-AD4089B42E5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8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5F4D1A-4EB2-472C-BF8A-C6E52790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E4761-DF67-4DDF-83FE-6E01B7226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E053EEEA-413D-4079-BD4E-1AEBBFEAF00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4212F35-0211-43AD-A600-86F0DB0CD8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53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10D2B-4F26-4879-87E5-73BFA082C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F3B12-47CD-43EC-89DC-75471AB927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D5DF8840-772D-4F9B-BE1C-DFD9D2CA138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31EA0EDB-09B6-4F60-AC4E-6A78960C212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CD33D-8617-449D-98D4-FEA865570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9F81F-BB90-4541-BA3B-2547B39953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8C63CB6A-EB63-4ABB-9F15-064BF646643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43B2279A-D59D-42B6-9115-773DF6405D7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ject 12">
            <a:extLst>
              <a:ext uri="{FF2B5EF4-FFF2-40B4-BE49-F238E27FC236}">
                <a16:creationId xmlns:a16="http://schemas.microsoft.com/office/drawing/2014/main" id="{78F18EDB-8E51-4F12-8D5B-FE5158BFBF68}"/>
              </a:ext>
            </a:extLst>
          </p:cNvPr>
          <p:cNvSpPr/>
          <p:nvPr/>
        </p:nvSpPr>
        <p:spPr>
          <a:xfrm>
            <a:off x="0" y="1353844"/>
            <a:ext cx="12192000" cy="4909185"/>
          </a:xfrm>
          <a:custGeom>
            <a:avLst/>
            <a:gdLst/>
            <a:ahLst/>
            <a:cxnLst/>
            <a:rect l="l" t="t" r="r" b="b"/>
            <a:pathLst>
              <a:path w="12192000" h="4909185">
                <a:moveTo>
                  <a:pt x="12192000" y="0"/>
                </a:moveTo>
                <a:lnTo>
                  <a:pt x="0" y="0"/>
                </a:lnTo>
                <a:lnTo>
                  <a:pt x="0" y="4908804"/>
                </a:lnTo>
                <a:lnTo>
                  <a:pt x="12192000" y="4908804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04465DC-542E-4444-B7ED-996811A7E48A}"/>
              </a:ext>
            </a:extLst>
          </p:cNvPr>
          <p:cNvSpPr/>
          <p:nvPr/>
        </p:nvSpPr>
        <p:spPr>
          <a:xfrm>
            <a:off x="10579670" y="6258676"/>
            <a:ext cx="1612329" cy="59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object 2"/>
          <p:cNvSpPr/>
          <p:nvPr/>
        </p:nvSpPr>
        <p:spPr>
          <a:xfrm>
            <a:off x="239268" y="1121663"/>
            <a:ext cx="10849610" cy="81280"/>
          </a:xfrm>
          <a:custGeom>
            <a:avLst/>
            <a:gdLst/>
            <a:ahLst/>
            <a:cxnLst/>
            <a:rect l="l" t="t" r="r" b="b"/>
            <a:pathLst>
              <a:path w="10849610" h="81280">
                <a:moveTo>
                  <a:pt x="10849356" y="0"/>
                </a:moveTo>
                <a:lnTo>
                  <a:pt x="0" y="0"/>
                </a:lnTo>
                <a:lnTo>
                  <a:pt x="0" y="80772"/>
                </a:lnTo>
                <a:lnTo>
                  <a:pt x="10849356" y="80772"/>
                </a:lnTo>
                <a:lnTo>
                  <a:pt x="10849356" y="0"/>
                </a:lnTo>
                <a:close/>
              </a:path>
            </a:pathLst>
          </a:custGeom>
          <a:solidFill>
            <a:srgbClr val="006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45011" y="1121663"/>
            <a:ext cx="628015" cy="81280"/>
          </a:xfrm>
          <a:custGeom>
            <a:avLst/>
            <a:gdLst/>
            <a:ahLst/>
            <a:cxnLst/>
            <a:rect l="l" t="t" r="r" b="b"/>
            <a:pathLst>
              <a:path w="628015" h="81280">
                <a:moveTo>
                  <a:pt x="627888" y="0"/>
                </a:moveTo>
                <a:lnTo>
                  <a:pt x="0" y="0"/>
                </a:lnTo>
                <a:lnTo>
                  <a:pt x="0" y="80772"/>
                </a:lnTo>
                <a:lnTo>
                  <a:pt x="627888" y="80772"/>
                </a:lnTo>
                <a:lnTo>
                  <a:pt x="627888" y="0"/>
                </a:lnTo>
                <a:close/>
              </a:path>
            </a:pathLst>
          </a:custGeom>
          <a:solidFill>
            <a:srgbClr val="0062C3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35383" y="1121663"/>
            <a:ext cx="355600" cy="81280"/>
          </a:xfrm>
          <a:custGeom>
            <a:avLst/>
            <a:gdLst/>
            <a:ahLst/>
            <a:cxnLst/>
            <a:rect l="l" t="t" r="r" b="b"/>
            <a:pathLst>
              <a:path w="355600" h="81280">
                <a:moveTo>
                  <a:pt x="355092" y="0"/>
                </a:moveTo>
                <a:lnTo>
                  <a:pt x="0" y="0"/>
                </a:lnTo>
                <a:lnTo>
                  <a:pt x="0" y="80772"/>
                </a:lnTo>
                <a:lnTo>
                  <a:pt x="355092" y="80772"/>
                </a:lnTo>
                <a:lnTo>
                  <a:pt x="355092" y="0"/>
                </a:lnTo>
                <a:close/>
              </a:path>
            </a:pathLst>
          </a:custGeom>
          <a:solidFill>
            <a:srgbClr val="0062C3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1342618" y="6344579"/>
            <a:ext cx="798195" cy="193040"/>
            <a:chOff x="11342618" y="6344579"/>
            <a:chExt cx="798195" cy="193040"/>
          </a:xfrm>
        </p:grpSpPr>
        <p:sp>
          <p:nvSpPr>
            <p:cNvPr id="6" name="object 6"/>
            <p:cNvSpPr/>
            <p:nvPr/>
          </p:nvSpPr>
          <p:spPr>
            <a:xfrm>
              <a:off x="11509273" y="6344589"/>
              <a:ext cx="589915" cy="193040"/>
            </a:xfrm>
            <a:custGeom>
              <a:avLst/>
              <a:gdLst/>
              <a:ahLst/>
              <a:cxnLst/>
              <a:rect l="l" t="t" r="r" b="b"/>
              <a:pathLst>
                <a:path w="589915" h="193040">
                  <a:moveTo>
                    <a:pt x="449897" y="9486"/>
                  </a:moveTo>
                  <a:lnTo>
                    <a:pt x="361810" y="9486"/>
                  </a:lnTo>
                  <a:lnTo>
                    <a:pt x="361810" y="77304"/>
                  </a:lnTo>
                  <a:lnTo>
                    <a:pt x="262890" y="77304"/>
                  </a:lnTo>
                  <a:lnTo>
                    <a:pt x="262890" y="120700"/>
                  </a:lnTo>
                  <a:lnTo>
                    <a:pt x="317131" y="120700"/>
                  </a:lnTo>
                  <a:lnTo>
                    <a:pt x="309143" y="132803"/>
                  </a:lnTo>
                  <a:lnTo>
                    <a:pt x="297980" y="142227"/>
                  </a:lnTo>
                  <a:lnTo>
                    <a:pt x="284530" y="148348"/>
                  </a:lnTo>
                  <a:lnTo>
                    <a:pt x="269709" y="150533"/>
                  </a:lnTo>
                  <a:lnTo>
                    <a:pt x="249428" y="146278"/>
                  </a:lnTo>
                  <a:lnTo>
                    <a:pt x="232587" y="134772"/>
                  </a:lnTo>
                  <a:lnTo>
                    <a:pt x="224828" y="123405"/>
                  </a:lnTo>
                  <a:lnTo>
                    <a:pt x="221094" y="117919"/>
                  </a:lnTo>
                  <a:lnTo>
                    <a:pt x="216839" y="97637"/>
                  </a:lnTo>
                  <a:lnTo>
                    <a:pt x="219875" y="82727"/>
                  </a:lnTo>
                  <a:lnTo>
                    <a:pt x="249428" y="48818"/>
                  </a:lnTo>
                  <a:lnTo>
                    <a:pt x="269709" y="44754"/>
                  </a:lnTo>
                  <a:lnTo>
                    <a:pt x="281940" y="46215"/>
                  </a:lnTo>
                  <a:lnTo>
                    <a:pt x="292379" y="50342"/>
                  </a:lnTo>
                  <a:lnTo>
                    <a:pt x="301320" y="56769"/>
                  </a:lnTo>
                  <a:lnTo>
                    <a:pt x="308991" y="65087"/>
                  </a:lnTo>
                  <a:lnTo>
                    <a:pt x="356425" y="65087"/>
                  </a:lnTo>
                  <a:lnTo>
                    <a:pt x="347205" y="44754"/>
                  </a:lnTo>
                  <a:lnTo>
                    <a:pt x="345338" y="40614"/>
                  </a:lnTo>
                  <a:lnTo>
                    <a:pt x="325755" y="19824"/>
                  </a:lnTo>
                  <a:lnTo>
                    <a:pt x="299821" y="5397"/>
                  </a:lnTo>
                  <a:lnTo>
                    <a:pt x="269709" y="0"/>
                  </a:lnTo>
                  <a:lnTo>
                    <a:pt x="239903" y="4851"/>
                  </a:lnTo>
                  <a:lnTo>
                    <a:pt x="213283" y="18478"/>
                  </a:lnTo>
                  <a:lnTo>
                    <a:pt x="192493" y="39471"/>
                  </a:lnTo>
                  <a:lnTo>
                    <a:pt x="180251" y="66446"/>
                  </a:lnTo>
                  <a:lnTo>
                    <a:pt x="180251" y="6769"/>
                  </a:lnTo>
                  <a:lnTo>
                    <a:pt x="146634" y="15989"/>
                  </a:lnTo>
                  <a:lnTo>
                    <a:pt x="119773" y="38811"/>
                  </a:lnTo>
                  <a:lnTo>
                    <a:pt x="100774" y="67995"/>
                  </a:lnTo>
                  <a:lnTo>
                    <a:pt x="90779" y="96291"/>
                  </a:lnTo>
                  <a:lnTo>
                    <a:pt x="85725" y="82727"/>
                  </a:lnTo>
                  <a:lnTo>
                    <a:pt x="80238" y="67995"/>
                  </a:lnTo>
                  <a:lnTo>
                    <a:pt x="61175" y="38811"/>
                  </a:lnTo>
                  <a:lnTo>
                    <a:pt x="34213" y="15989"/>
                  </a:lnTo>
                  <a:lnTo>
                    <a:pt x="0" y="6769"/>
                  </a:lnTo>
                  <a:lnTo>
                    <a:pt x="0" y="184442"/>
                  </a:lnTo>
                  <a:lnTo>
                    <a:pt x="43357" y="184442"/>
                  </a:lnTo>
                  <a:lnTo>
                    <a:pt x="43357" y="82727"/>
                  </a:lnTo>
                  <a:lnTo>
                    <a:pt x="47167" y="87363"/>
                  </a:lnTo>
                  <a:lnTo>
                    <a:pt x="55575" y="103581"/>
                  </a:lnTo>
                  <a:lnTo>
                    <a:pt x="63969" y="134785"/>
                  </a:lnTo>
                  <a:lnTo>
                    <a:pt x="67779" y="184442"/>
                  </a:lnTo>
                  <a:lnTo>
                    <a:pt x="112509" y="184442"/>
                  </a:lnTo>
                  <a:lnTo>
                    <a:pt x="116319" y="134772"/>
                  </a:lnTo>
                  <a:lnTo>
                    <a:pt x="124701" y="103581"/>
                  </a:lnTo>
                  <a:lnTo>
                    <a:pt x="128473" y="96291"/>
                  </a:lnTo>
                  <a:lnTo>
                    <a:pt x="133083" y="87363"/>
                  </a:lnTo>
                  <a:lnTo>
                    <a:pt x="136893" y="82727"/>
                  </a:lnTo>
                  <a:lnTo>
                    <a:pt x="136893" y="184442"/>
                  </a:lnTo>
                  <a:lnTo>
                    <a:pt x="180251" y="184442"/>
                  </a:lnTo>
                  <a:lnTo>
                    <a:pt x="180251" y="123405"/>
                  </a:lnTo>
                  <a:lnTo>
                    <a:pt x="192697" y="153098"/>
                  </a:lnTo>
                  <a:lnTo>
                    <a:pt x="212763" y="174777"/>
                  </a:lnTo>
                  <a:lnTo>
                    <a:pt x="238937" y="188061"/>
                  </a:lnTo>
                  <a:lnTo>
                    <a:pt x="269709" y="192582"/>
                  </a:lnTo>
                  <a:lnTo>
                    <a:pt x="300863" y="188023"/>
                  </a:lnTo>
                  <a:lnTo>
                    <a:pt x="327952" y="174434"/>
                  </a:lnTo>
                  <a:lnTo>
                    <a:pt x="348945" y="151955"/>
                  </a:lnTo>
                  <a:lnTo>
                    <a:pt x="349529" y="150533"/>
                  </a:lnTo>
                  <a:lnTo>
                    <a:pt x="361810" y="120700"/>
                  </a:lnTo>
                  <a:lnTo>
                    <a:pt x="361810" y="184442"/>
                  </a:lnTo>
                  <a:lnTo>
                    <a:pt x="449897" y="184442"/>
                  </a:lnTo>
                  <a:lnTo>
                    <a:pt x="449897" y="142392"/>
                  </a:lnTo>
                  <a:lnTo>
                    <a:pt x="403847" y="142392"/>
                  </a:lnTo>
                  <a:lnTo>
                    <a:pt x="403847" y="120700"/>
                  </a:lnTo>
                  <a:lnTo>
                    <a:pt x="449897" y="120700"/>
                  </a:lnTo>
                  <a:lnTo>
                    <a:pt x="449897" y="77304"/>
                  </a:lnTo>
                  <a:lnTo>
                    <a:pt x="403847" y="77304"/>
                  </a:lnTo>
                  <a:lnTo>
                    <a:pt x="403847" y="52882"/>
                  </a:lnTo>
                  <a:lnTo>
                    <a:pt x="449897" y="52882"/>
                  </a:lnTo>
                  <a:lnTo>
                    <a:pt x="449897" y="9486"/>
                  </a:lnTo>
                  <a:close/>
                </a:path>
                <a:path w="589915" h="193040">
                  <a:moveTo>
                    <a:pt x="589483" y="9486"/>
                  </a:moveTo>
                  <a:lnTo>
                    <a:pt x="544753" y="9486"/>
                  </a:lnTo>
                  <a:lnTo>
                    <a:pt x="544753" y="82727"/>
                  </a:lnTo>
                  <a:lnTo>
                    <a:pt x="516978" y="48971"/>
                  </a:lnTo>
                  <a:lnTo>
                    <a:pt x="492099" y="26276"/>
                  </a:lnTo>
                  <a:lnTo>
                    <a:pt x="472554" y="13487"/>
                  </a:lnTo>
                  <a:lnTo>
                    <a:pt x="460743" y="9486"/>
                  </a:lnTo>
                  <a:lnTo>
                    <a:pt x="460743" y="184442"/>
                  </a:lnTo>
                  <a:lnTo>
                    <a:pt x="506844" y="184442"/>
                  </a:lnTo>
                  <a:lnTo>
                    <a:pt x="506844" y="101714"/>
                  </a:lnTo>
                  <a:lnTo>
                    <a:pt x="511822" y="107962"/>
                  </a:lnTo>
                  <a:lnTo>
                    <a:pt x="523265" y="125272"/>
                  </a:lnTo>
                  <a:lnTo>
                    <a:pt x="535978" y="151485"/>
                  </a:lnTo>
                  <a:lnTo>
                    <a:pt x="544753" y="184442"/>
                  </a:lnTo>
                  <a:lnTo>
                    <a:pt x="589483" y="184442"/>
                  </a:lnTo>
                  <a:lnTo>
                    <a:pt x="589483" y="9486"/>
                  </a:lnTo>
                  <a:close/>
                </a:path>
              </a:pathLst>
            </a:custGeom>
            <a:solidFill>
              <a:srgbClr val="00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42618" y="6351357"/>
              <a:ext cx="155821" cy="1790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110980" y="634728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3050" y="0"/>
                  </a:moveTo>
                  <a:lnTo>
                    <a:pt x="6768" y="0"/>
                  </a:lnTo>
                  <a:lnTo>
                    <a:pt x="0" y="6783"/>
                  </a:lnTo>
                  <a:lnTo>
                    <a:pt x="0" y="23055"/>
                  </a:lnTo>
                  <a:lnTo>
                    <a:pt x="6768" y="29839"/>
                  </a:lnTo>
                  <a:lnTo>
                    <a:pt x="23050" y="29839"/>
                  </a:lnTo>
                  <a:lnTo>
                    <a:pt x="25759" y="27124"/>
                  </a:lnTo>
                  <a:lnTo>
                    <a:pt x="8140" y="27124"/>
                  </a:lnTo>
                  <a:lnTo>
                    <a:pt x="2698" y="21700"/>
                  </a:lnTo>
                  <a:lnTo>
                    <a:pt x="2698" y="8138"/>
                  </a:lnTo>
                  <a:lnTo>
                    <a:pt x="8140" y="2714"/>
                  </a:lnTo>
                  <a:lnTo>
                    <a:pt x="25759" y="2714"/>
                  </a:lnTo>
                  <a:lnTo>
                    <a:pt x="23050" y="0"/>
                  </a:lnTo>
                  <a:close/>
                </a:path>
                <a:path w="29845" h="29845">
                  <a:moveTo>
                    <a:pt x="25759" y="2714"/>
                  </a:moveTo>
                  <a:lnTo>
                    <a:pt x="21678" y="2714"/>
                  </a:lnTo>
                  <a:lnTo>
                    <a:pt x="27075" y="8138"/>
                  </a:lnTo>
                  <a:lnTo>
                    <a:pt x="27075" y="21700"/>
                  </a:lnTo>
                  <a:lnTo>
                    <a:pt x="21678" y="27124"/>
                  </a:lnTo>
                  <a:lnTo>
                    <a:pt x="25759" y="27124"/>
                  </a:lnTo>
                  <a:lnTo>
                    <a:pt x="29819" y="23055"/>
                  </a:lnTo>
                  <a:lnTo>
                    <a:pt x="29819" y="6783"/>
                  </a:lnTo>
                  <a:lnTo>
                    <a:pt x="25759" y="2714"/>
                  </a:lnTo>
                  <a:close/>
                </a:path>
                <a:path w="29845" h="29845">
                  <a:moveTo>
                    <a:pt x="18980" y="6783"/>
                  </a:moveTo>
                  <a:lnTo>
                    <a:pt x="8140" y="6783"/>
                  </a:lnTo>
                  <a:lnTo>
                    <a:pt x="8140" y="23055"/>
                  </a:lnTo>
                  <a:lnTo>
                    <a:pt x="12211" y="23055"/>
                  </a:lnTo>
                  <a:lnTo>
                    <a:pt x="12211" y="16276"/>
                  </a:lnTo>
                  <a:lnTo>
                    <a:pt x="20306" y="16276"/>
                  </a:lnTo>
                  <a:lnTo>
                    <a:pt x="23050" y="14921"/>
                  </a:lnTo>
                  <a:lnTo>
                    <a:pt x="23050" y="13562"/>
                  </a:lnTo>
                  <a:lnTo>
                    <a:pt x="12211" y="13562"/>
                  </a:lnTo>
                  <a:lnTo>
                    <a:pt x="12211" y="9493"/>
                  </a:lnTo>
                  <a:lnTo>
                    <a:pt x="23050" y="9493"/>
                  </a:lnTo>
                  <a:lnTo>
                    <a:pt x="21678" y="8138"/>
                  </a:lnTo>
                  <a:lnTo>
                    <a:pt x="20306" y="8138"/>
                  </a:lnTo>
                  <a:lnTo>
                    <a:pt x="18980" y="6783"/>
                  </a:lnTo>
                  <a:close/>
                </a:path>
                <a:path w="29845" h="29845">
                  <a:moveTo>
                    <a:pt x="17608" y="16276"/>
                  </a:moveTo>
                  <a:lnTo>
                    <a:pt x="14909" y="16276"/>
                  </a:lnTo>
                  <a:lnTo>
                    <a:pt x="18980" y="23055"/>
                  </a:lnTo>
                  <a:lnTo>
                    <a:pt x="21678" y="23055"/>
                  </a:lnTo>
                  <a:lnTo>
                    <a:pt x="17608" y="16276"/>
                  </a:lnTo>
                  <a:close/>
                </a:path>
                <a:path w="29845" h="29845">
                  <a:moveTo>
                    <a:pt x="23050" y="9493"/>
                  </a:moveTo>
                  <a:lnTo>
                    <a:pt x="18980" y="9493"/>
                  </a:lnTo>
                  <a:lnTo>
                    <a:pt x="18980" y="13562"/>
                  </a:lnTo>
                  <a:lnTo>
                    <a:pt x="23050" y="13562"/>
                  </a:lnTo>
                  <a:lnTo>
                    <a:pt x="23050" y="9493"/>
                  </a:lnTo>
                  <a:close/>
                </a:path>
              </a:pathLst>
            </a:custGeom>
            <a:solidFill>
              <a:srgbClr val="007B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0579671" y="6584627"/>
            <a:ext cx="1520825" cy="5715"/>
          </a:xfrm>
          <a:custGeom>
            <a:avLst/>
            <a:gdLst/>
            <a:ahLst/>
            <a:cxnLst/>
            <a:rect l="l" t="t" r="r" b="b"/>
            <a:pathLst>
              <a:path w="1520825" h="5715">
                <a:moveTo>
                  <a:pt x="1520441" y="0"/>
                </a:moveTo>
                <a:lnTo>
                  <a:pt x="0" y="0"/>
                </a:lnTo>
                <a:lnTo>
                  <a:pt x="0" y="5424"/>
                </a:lnTo>
                <a:lnTo>
                  <a:pt x="1520441" y="5424"/>
                </a:lnTo>
                <a:lnTo>
                  <a:pt x="1520441" y="0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48313" y="6645668"/>
            <a:ext cx="654685" cy="139700"/>
          </a:xfrm>
          <a:custGeom>
            <a:avLst/>
            <a:gdLst/>
            <a:ahLst/>
            <a:cxnLst/>
            <a:rect l="l" t="t" r="r" b="b"/>
            <a:pathLst>
              <a:path w="654684" h="139700">
                <a:moveTo>
                  <a:pt x="107061" y="54241"/>
                </a:moveTo>
                <a:lnTo>
                  <a:pt x="102997" y="34391"/>
                </a:lnTo>
                <a:lnTo>
                  <a:pt x="91808" y="18478"/>
                </a:lnTo>
                <a:lnTo>
                  <a:pt x="88087" y="16141"/>
                </a:lnTo>
                <a:lnTo>
                  <a:pt x="88087" y="54241"/>
                </a:lnTo>
                <a:lnTo>
                  <a:pt x="86029" y="71386"/>
                </a:lnTo>
                <a:lnTo>
                  <a:pt x="79781" y="86626"/>
                </a:lnTo>
                <a:lnTo>
                  <a:pt x="69215" y="97536"/>
                </a:lnTo>
                <a:lnTo>
                  <a:pt x="54190" y="101714"/>
                </a:lnTo>
                <a:lnTo>
                  <a:pt x="40119" y="97497"/>
                </a:lnTo>
                <a:lnTo>
                  <a:pt x="28968" y="86283"/>
                </a:lnTo>
                <a:lnTo>
                  <a:pt x="21628" y="70243"/>
                </a:lnTo>
                <a:lnTo>
                  <a:pt x="18973" y="51536"/>
                </a:lnTo>
                <a:lnTo>
                  <a:pt x="21005" y="35598"/>
                </a:lnTo>
                <a:lnTo>
                  <a:pt x="27101" y="21691"/>
                </a:lnTo>
                <a:lnTo>
                  <a:pt x="37261" y="11861"/>
                </a:lnTo>
                <a:lnTo>
                  <a:pt x="51498" y="8128"/>
                </a:lnTo>
                <a:lnTo>
                  <a:pt x="68072" y="12661"/>
                </a:lnTo>
                <a:lnTo>
                  <a:pt x="79438" y="24066"/>
                </a:lnTo>
                <a:lnTo>
                  <a:pt x="85991" y="39027"/>
                </a:lnTo>
                <a:lnTo>
                  <a:pt x="88087" y="54241"/>
                </a:lnTo>
                <a:lnTo>
                  <a:pt x="88087" y="16141"/>
                </a:lnTo>
                <a:lnTo>
                  <a:pt x="75399" y="8128"/>
                </a:lnTo>
                <a:lnTo>
                  <a:pt x="75031" y="7899"/>
                </a:lnTo>
                <a:lnTo>
                  <a:pt x="54190" y="4064"/>
                </a:lnTo>
                <a:lnTo>
                  <a:pt x="32588" y="8115"/>
                </a:lnTo>
                <a:lnTo>
                  <a:pt x="15417" y="19151"/>
                </a:lnTo>
                <a:lnTo>
                  <a:pt x="4076" y="35534"/>
                </a:lnTo>
                <a:lnTo>
                  <a:pt x="0" y="55600"/>
                </a:lnTo>
                <a:lnTo>
                  <a:pt x="4457" y="76034"/>
                </a:lnTo>
                <a:lnTo>
                  <a:pt x="16421" y="91884"/>
                </a:lnTo>
                <a:lnTo>
                  <a:pt x="33718" y="102133"/>
                </a:lnTo>
                <a:lnTo>
                  <a:pt x="54190" y="105778"/>
                </a:lnTo>
                <a:lnTo>
                  <a:pt x="73317" y="101930"/>
                </a:lnTo>
                <a:lnTo>
                  <a:pt x="73647" y="101714"/>
                </a:lnTo>
                <a:lnTo>
                  <a:pt x="90284" y="91198"/>
                </a:lnTo>
                <a:lnTo>
                  <a:pt x="102425" y="74879"/>
                </a:lnTo>
                <a:lnTo>
                  <a:pt x="107061" y="54241"/>
                </a:lnTo>
                <a:close/>
              </a:path>
              <a:path w="654684" h="139700">
                <a:moveTo>
                  <a:pt x="200545" y="101714"/>
                </a:moveTo>
                <a:lnTo>
                  <a:pt x="199224" y="100355"/>
                </a:lnTo>
                <a:lnTo>
                  <a:pt x="196481" y="100355"/>
                </a:lnTo>
                <a:lnTo>
                  <a:pt x="189712" y="98996"/>
                </a:lnTo>
                <a:lnTo>
                  <a:pt x="189712" y="51536"/>
                </a:lnTo>
                <a:lnTo>
                  <a:pt x="187629" y="42062"/>
                </a:lnTo>
                <a:lnTo>
                  <a:pt x="186448" y="40678"/>
                </a:lnTo>
                <a:lnTo>
                  <a:pt x="182245" y="35763"/>
                </a:lnTo>
                <a:lnTo>
                  <a:pt x="174828" y="32270"/>
                </a:lnTo>
                <a:lnTo>
                  <a:pt x="166662" y="31191"/>
                </a:lnTo>
                <a:lnTo>
                  <a:pt x="160972" y="31737"/>
                </a:lnTo>
                <a:lnTo>
                  <a:pt x="155663" y="33566"/>
                </a:lnTo>
                <a:lnTo>
                  <a:pt x="150101" y="36906"/>
                </a:lnTo>
                <a:lnTo>
                  <a:pt x="143649" y="42037"/>
                </a:lnTo>
                <a:lnTo>
                  <a:pt x="143649" y="43395"/>
                </a:lnTo>
                <a:lnTo>
                  <a:pt x="140906" y="43395"/>
                </a:lnTo>
                <a:lnTo>
                  <a:pt x="140906" y="29832"/>
                </a:lnTo>
                <a:lnTo>
                  <a:pt x="138214" y="29832"/>
                </a:lnTo>
                <a:lnTo>
                  <a:pt x="136880" y="31191"/>
                </a:lnTo>
                <a:lnTo>
                  <a:pt x="135509" y="32550"/>
                </a:lnTo>
                <a:lnTo>
                  <a:pt x="131445" y="37973"/>
                </a:lnTo>
                <a:lnTo>
                  <a:pt x="120573" y="42062"/>
                </a:lnTo>
                <a:lnTo>
                  <a:pt x="119227" y="43395"/>
                </a:lnTo>
                <a:lnTo>
                  <a:pt x="117906" y="43395"/>
                </a:lnTo>
                <a:lnTo>
                  <a:pt x="117906" y="47459"/>
                </a:lnTo>
                <a:lnTo>
                  <a:pt x="126047" y="47459"/>
                </a:lnTo>
                <a:lnTo>
                  <a:pt x="126047" y="98996"/>
                </a:lnTo>
                <a:lnTo>
                  <a:pt x="119227" y="100355"/>
                </a:lnTo>
                <a:lnTo>
                  <a:pt x="116535" y="100355"/>
                </a:lnTo>
                <a:lnTo>
                  <a:pt x="115163" y="101714"/>
                </a:lnTo>
                <a:lnTo>
                  <a:pt x="115163" y="104432"/>
                </a:lnTo>
                <a:lnTo>
                  <a:pt x="153123" y="104432"/>
                </a:lnTo>
                <a:lnTo>
                  <a:pt x="153123" y="100355"/>
                </a:lnTo>
                <a:lnTo>
                  <a:pt x="149047" y="100355"/>
                </a:lnTo>
                <a:lnTo>
                  <a:pt x="142278" y="98996"/>
                </a:lnTo>
                <a:lnTo>
                  <a:pt x="142278" y="48818"/>
                </a:lnTo>
                <a:lnTo>
                  <a:pt x="149047" y="42037"/>
                </a:lnTo>
                <a:lnTo>
                  <a:pt x="153123" y="40678"/>
                </a:lnTo>
                <a:lnTo>
                  <a:pt x="173469" y="40678"/>
                </a:lnTo>
                <a:lnTo>
                  <a:pt x="173469" y="98996"/>
                </a:lnTo>
                <a:lnTo>
                  <a:pt x="166662" y="100355"/>
                </a:lnTo>
                <a:lnTo>
                  <a:pt x="162636" y="100355"/>
                </a:lnTo>
                <a:lnTo>
                  <a:pt x="162636" y="104432"/>
                </a:lnTo>
                <a:lnTo>
                  <a:pt x="200545" y="104432"/>
                </a:lnTo>
                <a:lnTo>
                  <a:pt x="200545" y="101714"/>
                </a:lnTo>
                <a:close/>
              </a:path>
              <a:path w="654684" h="139700">
                <a:moveTo>
                  <a:pt x="275094" y="92227"/>
                </a:moveTo>
                <a:lnTo>
                  <a:pt x="273723" y="90855"/>
                </a:lnTo>
                <a:lnTo>
                  <a:pt x="272402" y="90855"/>
                </a:lnTo>
                <a:lnTo>
                  <a:pt x="272402" y="92227"/>
                </a:lnTo>
                <a:lnTo>
                  <a:pt x="271030" y="92227"/>
                </a:lnTo>
                <a:lnTo>
                  <a:pt x="268325" y="94932"/>
                </a:lnTo>
                <a:lnTo>
                  <a:pt x="261505" y="97650"/>
                </a:lnTo>
                <a:lnTo>
                  <a:pt x="253415" y="97650"/>
                </a:lnTo>
                <a:lnTo>
                  <a:pt x="242468" y="95465"/>
                </a:lnTo>
                <a:lnTo>
                  <a:pt x="232918" y="89331"/>
                </a:lnTo>
                <a:lnTo>
                  <a:pt x="226161" y="79908"/>
                </a:lnTo>
                <a:lnTo>
                  <a:pt x="223596" y="67805"/>
                </a:lnTo>
                <a:lnTo>
                  <a:pt x="226237" y="52425"/>
                </a:lnTo>
                <a:lnTo>
                  <a:pt x="232562" y="42379"/>
                </a:lnTo>
                <a:lnTo>
                  <a:pt x="240169" y="36906"/>
                </a:lnTo>
                <a:lnTo>
                  <a:pt x="246646" y="35255"/>
                </a:lnTo>
                <a:lnTo>
                  <a:pt x="252044" y="35255"/>
                </a:lnTo>
                <a:lnTo>
                  <a:pt x="254749" y="36614"/>
                </a:lnTo>
                <a:lnTo>
                  <a:pt x="258813" y="43395"/>
                </a:lnTo>
                <a:lnTo>
                  <a:pt x="264261" y="50177"/>
                </a:lnTo>
                <a:lnTo>
                  <a:pt x="266954" y="52882"/>
                </a:lnTo>
                <a:lnTo>
                  <a:pt x="273723" y="52882"/>
                </a:lnTo>
                <a:lnTo>
                  <a:pt x="273723" y="42037"/>
                </a:lnTo>
                <a:lnTo>
                  <a:pt x="270294" y="36334"/>
                </a:lnTo>
                <a:lnTo>
                  <a:pt x="267741" y="35255"/>
                </a:lnTo>
                <a:lnTo>
                  <a:pt x="262547" y="33058"/>
                </a:lnTo>
                <a:lnTo>
                  <a:pt x="254292" y="31546"/>
                </a:lnTo>
                <a:lnTo>
                  <a:pt x="249351" y="31191"/>
                </a:lnTo>
                <a:lnTo>
                  <a:pt x="234569" y="33705"/>
                </a:lnTo>
                <a:lnTo>
                  <a:pt x="220548" y="41186"/>
                </a:lnTo>
                <a:lnTo>
                  <a:pt x="210096" y="53505"/>
                </a:lnTo>
                <a:lnTo>
                  <a:pt x="205994" y="70523"/>
                </a:lnTo>
                <a:lnTo>
                  <a:pt x="209651" y="86321"/>
                </a:lnTo>
                <a:lnTo>
                  <a:pt x="219024" y="97307"/>
                </a:lnTo>
                <a:lnTo>
                  <a:pt x="231711" y="103708"/>
                </a:lnTo>
                <a:lnTo>
                  <a:pt x="245275" y="105778"/>
                </a:lnTo>
                <a:lnTo>
                  <a:pt x="257365" y="104241"/>
                </a:lnTo>
                <a:lnTo>
                  <a:pt x="266788" y="100533"/>
                </a:lnTo>
                <a:lnTo>
                  <a:pt x="270738" y="97650"/>
                </a:lnTo>
                <a:lnTo>
                  <a:pt x="272910" y="96062"/>
                </a:lnTo>
                <a:lnTo>
                  <a:pt x="275094" y="92227"/>
                </a:lnTo>
                <a:close/>
              </a:path>
              <a:path w="654684" h="139700">
                <a:moveTo>
                  <a:pt x="361810" y="67805"/>
                </a:moveTo>
                <a:lnTo>
                  <a:pt x="358343" y="51790"/>
                </a:lnTo>
                <a:lnTo>
                  <a:pt x="349288" y="40347"/>
                </a:lnTo>
                <a:lnTo>
                  <a:pt x="344208" y="37592"/>
                </a:lnTo>
                <a:lnTo>
                  <a:pt x="344208" y="69164"/>
                </a:lnTo>
                <a:lnTo>
                  <a:pt x="342544" y="82257"/>
                </a:lnTo>
                <a:lnTo>
                  <a:pt x="338086" y="92557"/>
                </a:lnTo>
                <a:lnTo>
                  <a:pt x="331597" y="99301"/>
                </a:lnTo>
                <a:lnTo>
                  <a:pt x="323850" y="101714"/>
                </a:lnTo>
                <a:lnTo>
                  <a:pt x="314540" y="98869"/>
                </a:lnTo>
                <a:lnTo>
                  <a:pt x="307276" y="91198"/>
                </a:lnTo>
                <a:lnTo>
                  <a:pt x="302539" y="79971"/>
                </a:lnTo>
                <a:lnTo>
                  <a:pt x="300850" y="66446"/>
                </a:lnTo>
                <a:lnTo>
                  <a:pt x="302514" y="52997"/>
                </a:lnTo>
                <a:lnTo>
                  <a:pt x="307098" y="43230"/>
                </a:lnTo>
                <a:lnTo>
                  <a:pt x="313982" y="37274"/>
                </a:lnTo>
                <a:lnTo>
                  <a:pt x="322529" y="35255"/>
                </a:lnTo>
                <a:lnTo>
                  <a:pt x="332765" y="39027"/>
                </a:lnTo>
                <a:lnTo>
                  <a:pt x="339445" y="48145"/>
                </a:lnTo>
                <a:lnTo>
                  <a:pt x="343103" y="59283"/>
                </a:lnTo>
                <a:lnTo>
                  <a:pt x="344208" y="69164"/>
                </a:lnTo>
                <a:lnTo>
                  <a:pt x="344208" y="37592"/>
                </a:lnTo>
                <a:lnTo>
                  <a:pt x="339940" y="35255"/>
                </a:lnTo>
                <a:lnTo>
                  <a:pt x="336664" y="33477"/>
                </a:lnTo>
                <a:lnTo>
                  <a:pt x="322529" y="31191"/>
                </a:lnTo>
                <a:lnTo>
                  <a:pt x="306870" y="34455"/>
                </a:lnTo>
                <a:lnTo>
                  <a:pt x="294894" y="43053"/>
                </a:lnTo>
                <a:lnTo>
                  <a:pt x="287248" y="55219"/>
                </a:lnTo>
                <a:lnTo>
                  <a:pt x="284568" y="69164"/>
                </a:lnTo>
                <a:lnTo>
                  <a:pt x="287274" y="82321"/>
                </a:lnTo>
                <a:lnTo>
                  <a:pt x="295059" y="94081"/>
                </a:lnTo>
                <a:lnTo>
                  <a:pt x="307428" y="102539"/>
                </a:lnTo>
                <a:lnTo>
                  <a:pt x="323850" y="105778"/>
                </a:lnTo>
                <a:lnTo>
                  <a:pt x="338950" y="102704"/>
                </a:lnTo>
                <a:lnTo>
                  <a:pt x="340398" y="101714"/>
                </a:lnTo>
                <a:lnTo>
                  <a:pt x="350977" y="94424"/>
                </a:lnTo>
                <a:lnTo>
                  <a:pt x="358927" y="82321"/>
                </a:lnTo>
                <a:lnTo>
                  <a:pt x="361810" y="67805"/>
                </a:lnTo>
                <a:close/>
              </a:path>
              <a:path w="654684" h="139700">
                <a:moveTo>
                  <a:pt x="406539" y="101714"/>
                </a:moveTo>
                <a:lnTo>
                  <a:pt x="405168" y="100355"/>
                </a:lnTo>
                <a:lnTo>
                  <a:pt x="401091" y="100355"/>
                </a:lnTo>
                <a:lnTo>
                  <a:pt x="394335" y="98996"/>
                </a:lnTo>
                <a:lnTo>
                  <a:pt x="394335" y="14909"/>
                </a:lnTo>
                <a:lnTo>
                  <a:pt x="395706" y="5422"/>
                </a:lnTo>
                <a:lnTo>
                  <a:pt x="395706" y="0"/>
                </a:lnTo>
                <a:lnTo>
                  <a:pt x="393001" y="0"/>
                </a:lnTo>
                <a:lnTo>
                  <a:pt x="388937" y="1358"/>
                </a:lnTo>
                <a:lnTo>
                  <a:pt x="386181" y="2705"/>
                </a:lnTo>
                <a:lnTo>
                  <a:pt x="379412" y="5422"/>
                </a:lnTo>
                <a:lnTo>
                  <a:pt x="371271" y="8128"/>
                </a:lnTo>
                <a:lnTo>
                  <a:pt x="369951" y="8128"/>
                </a:lnTo>
                <a:lnTo>
                  <a:pt x="369951" y="10845"/>
                </a:lnTo>
                <a:lnTo>
                  <a:pt x="374027" y="10845"/>
                </a:lnTo>
                <a:lnTo>
                  <a:pt x="379412" y="12204"/>
                </a:lnTo>
                <a:lnTo>
                  <a:pt x="379412" y="98996"/>
                </a:lnTo>
                <a:lnTo>
                  <a:pt x="372656" y="100355"/>
                </a:lnTo>
                <a:lnTo>
                  <a:pt x="368579" y="100355"/>
                </a:lnTo>
                <a:lnTo>
                  <a:pt x="368579" y="104432"/>
                </a:lnTo>
                <a:lnTo>
                  <a:pt x="406539" y="104432"/>
                </a:lnTo>
                <a:lnTo>
                  <a:pt x="406539" y="101714"/>
                </a:lnTo>
                <a:close/>
              </a:path>
              <a:path w="654684" h="139700">
                <a:moveTo>
                  <a:pt x="489178" y="67805"/>
                </a:moveTo>
                <a:lnTo>
                  <a:pt x="485736" y="51790"/>
                </a:lnTo>
                <a:lnTo>
                  <a:pt x="476834" y="40347"/>
                </a:lnTo>
                <a:lnTo>
                  <a:pt x="472948" y="38163"/>
                </a:lnTo>
                <a:lnTo>
                  <a:pt x="472948" y="69164"/>
                </a:lnTo>
                <a:lnTo>
                  <a:pt x="471081" y="82257"/>
                </a:lnTo>
                <a:lnTo>
                  <a:pt x="466178" y="92557"/>
                </a:lnTo>
                <a:lnTo>
                  <a:pt x="459232" y="99301"/>
                </a:lnTo>
                <a:lnTo>
                  <a:pt x="451269" y="101714"/>
                </a:lnTo>
                <a:lnTo>
                  <a:pt x="442518" y="98869"/>
                </a:lnTo>
                <a:lnTo>
                  <a:pt x="435165" y="91198"/>
                </a:lnTo>
                <a:lnTo>
                  <a:pt x="430098" y="79971"/>
                </a:lnTo>
                <a:lnTo>
                  <a:pt x="428218" y="66446"/>
                </a:lnTo>
                <a:lnTo>
                  <a:pt x="429895" y="52997"/>
                </a:lnTo>
                <a:lnTo>
                  <a:pt x="434479" y="43230"/>
                </a:lnTo>
                <a:lnTo>
                  <a:pt x="441363" y="37274"/>
                </a:lnTo>
                <a:lnTo>
                  <a:pt x="449897" y="35255"/>
                </a:lnTo>
                <a:lnTo>
                  <a:pt x="460933" y="39027"/>
                </a:lnTo>
                <a:lnTo>
                  <a:pt x="468020" y="48145"/>
                </a:lnTo>
                <a:lnTo>
                  <a:pt x="471817" y="59283"/>
                </a:lnTo>
                <a:lnTo>
                  <a:pt x="472948" y="69164"/>
                </a:lnTo>
                <a:lnTo>
                  <a:pt x="472948" y="38163"/>
                </a:lnTo>
                <a:lnTo>
                  <a:pt x="467791" y="35255"/>
                </a:lnTo>
                <a:lnTo>
                  <a:pt x="464616" y="33477"/>
                </a:lnTo>
                <a:lnTo>
                  <a:pt x="451269" y="31191"/>
                </a:lnTo>
                <a:lnTo>
                  <a:pt x="434822" y="34455"/>
                </a:lnTo>
                <a:lnTo>
                  <a:pt x="422440" y="43053"/>
                </a:lnTo>
                <a:lnTo>
                  <a:pt x="414642" y="55219"/>
                </a:lnTo>
                <a:lnTo>
                  <a:pt x="411937" y="69164"/>
                </a:lnTo>
                <a:lnTo>
                  <a:pt x="414642" y="82321"/>
                </a:lnTo>
                <a:lnTo>
                  <a:pt x="422440" y="94081"/>
                </a:lnTo>
                <a:lnTo>
                  <a:pt x="434822" y="102539"/>
                </a:lnTo>
                <a:lnTo>
                  <a:pt x="451269" y="105778"/>
                </a:lnTo>
                <a:lnTo>
                  <a:pt x="466344" y="102704"/>
                </a:lnTo>
                <a:lnTo>
                  <a:pt x="467779" y="101714"/>
                </a:lnTo>
                <a:lnTo>
                  <a:pt x="478358" y="94424"/>
                </a:lnTo>
                <a:lnTo>
                  <a:pt x="486308" y="82321"/>
                </a:lnTo>
                <a:lnTo>
                  <a:pt x="489178" y="67805"/>
                </a:lnTo>
                <a:close/>
              </a:path>
              <a:path w="654684" h="139700">
                <a:moveTo>
                  <a:pt x="571881" y="107137"/>
                </a:moveTo>
                <a:lnTo>
                  <a:pt x="570966" y="103073"/>
                </a:lnTo>
                <a:lnTo>
                  <a:pt x="570496" y="100952"/>
                </a:lnTo>
                <a:lnTo>
                  <a:pt x="565950" y="95275"/>
                </a:lnTo>
                <a:lnTo>
                  <a:pt x="558292" y="91478"/>
                </a:lnTo>
                <a:lnTo>
                  <a:pt x="558292" y="104432"/>
                </a:lnTo>
                <a:lnTo>
                  <a:pt x="558292" y="115277"/>
                </a:lnTo>
                <a:lnTo>
                  <a:pt x="555612" y="122974"/>
                </a:lnTo>
                <a:lnTo>
                  <a:pt x="548982" y="127990"/>
                </a:lnTo>
                <a:lnTo>
                  <a:pt x="540575" y="130721"/>
                </a:lnTo>
                <a:lnTo>
                  <a:pt x="532536" y="131546"/>
                </a:lnTo>
                <a:lnTo>
                  <a:pt x="524027" y="130340"/>
                </a:lnTo>
                <a:lnTo>
                  <a:pt x="517144" y="126974"/>
                </a:lnTo>
                <a:lnTo>
                  <a:pt x="512533" y="121818"/>
                </a:lnTo>
                <a:lnTo>
                  <a:pt x="510857" y="115277"/>
                </a:lnTo>
                <a:lnTo>
                  <a:pt x="510857" y="108496"/>
                </a:lnTo>
                <a:lnTo>
                  <a:pt x="517626" y="103073"/>
                </a:lnTo>
                <a:lnTo>
                  <a:pt x="521703" y="103073"/>
                </a:lnTo>
                <a:lnTo>
                  <a:pt x="527151" y="104432"/>
                </a:lnTo>
                <a:lnTo>
                  <a:pt x="558292" y="104432"/>
                </a:lnTo>
                <a:lnTo>
                  <a:pt x="558292" y="91478"/>
                </a:lnTo>
                <a:lnTo>
                  <a:pt x="557580" y="91122"/>
                </a:lnTo>
                <a:lnTo>
                  <a:pt x="544753" y="89509"/>
                </a:lnTo>
                <a:lnTo>
                  <a:pt x="517626" y="89509"/>
                </a:lnTo>
                <a:lnTo>
                  <a:pt x="517626" y="80010"/>
                </a:lnTo>
                <a:lnTo>
                  <a:pt x="532536" y="80010"/>
                </a:lnTo>
                <a:lnTo>
                  <a:pt x="546341" y="76962"/>
                </a:lnTo>
                <a:lnTo>
                  <a:pt x="547890" y="75946"/>
                </a:lnTo>
                <a:lnTo>
                  <a:pt x="555586" y="70866"/>
                </a:lnTo>
                <a:lnTo>
                  <a:pt x="560755" y="63233"/>
                </a:lnTo>
                <a:lnTo>
                  <a:pt x="562356" y="55600"/>
                </a:lnTo>
                <a:lnTo>
                  <a:pt x="562356" y="52882"/>
                </a:lnTo>
                <a:lnTo>
                  <a:pt x="561035" y="48818"/>
                </a:lnTo>
                <a:lnTo>
                  <a:pt x="561035" y="46113"/>
                </a:lnTo>
                <a:lnTo>
                  <a:pt x="559663" y="46113"/>
                </a:lnTo>
                <a:lnTo>
                  <a:pt x="559663" y="43395"/>
                </a:lnTo>
                <a:lnTo>
                  <a:pt x="570509" y="43395"/>
                </a:lnTo>
                <a:lnTo>
                  <a:pt x="570509" y="36614"/>
                </a:lnTo>
                <a:lnTo>
                  <a:pt x="552894" y="36614"/>
                </a:lnTo>
                <a:lnTo>
                  <a:pt x="548830" y="35255"/>
                </a:lnTo>
                <a:lnTo>
                  <a:pt x="546125" y="34175"/>
                </a:lnTo>
                <a:lnTo>
                  <a:pt x="546125" y="48818"/>
                </a:lnTo>
                <a:lnTo>
                  <a:pt x="546125" y="75946"/>
                </a:lnTo>
                <a:lnTo>
                  <a:pt x="525767" y="75946"/>
                </a:lnTo>
                <a:lnTo>
                  <a:pt x="517626" y="69164"/>
                </a:lnTo>
                <a:lnTo>
                  <a:pt x="517626" y="42037"/>
                </a:lnTo>
                <a:lnTo>
                  <a:pt x="524446" y="35255"/>
                </a:lnTo>
                <a:lnTo>
                  <a:pt x="543382" y="35255"/>
                </a:lnTo>
                <a:lnTo>
                  <a:pt x="546125" y="48818"/>
                </a:lnTo>
                <a:lnTo>
                  <a:pt x="546125" y="34175"/>
                </a:lnTo>
                <a:lnTo>
                  <a:pt x="542061" y="32550"/>
                </a:lnTo>
                <a:lnTo>
                  <a:pt x="537984" y="31191"/>
                </a:lnTo>
                <a:lnTo>
                  <a:pt x="531215" y="31191"/>
                </a:lnTo>
                <a:lnTo>
                  <a:pt x="518337" y="33312"/>
                </a:lnTo>
                <a:lnTo>
                  <a:pt x="508508" y="38989"/>
                </a:lnTo>
                <a:lnTo>
                  <a:pt x="502234" y="47205"/>
                </a:lnTo>
                <a:lnTo>
                  <a:pt x="500024" y="56959"/>
                </a:lnTo>
                <a:lnTo>
                  <a:pt x="501802" y="64909"/>
                </a:lnTo>
                <a:lnTo>
                  <a:pt x="506120" y="70688"/>
                </a:lnTo>
                <a:lnTo>
                  <a:pt x="511467" y="74688"/>
                </a:lnTo>
                <a:lnTo>
                  <a:pt x="516305" y="77304"/>
                </a:lnTo>
                <a:lnTo>
                  <a:pt x="517626" y="77304"/>
                </a:lnTo>
                <a:lnTo>
                  <a:pt x="517626" y="78663"/>
                </a:lnTo>
                <a:lnTo>
                  <a:pt x="514934" y="80010"/>
                </a:lnTo>
                <a:lnTo>
                  <a:pt x="504088" y="84086"/>
                </a:lnTo>
                <a:lnTo>
                  <a:pt x="502767" y="84086"/>
                </a:lnTo>
                <a:lnTo>
                  <a:pt x="501396" y="85432"/>
                </a:lnTo>
                <a:lnTo>
                  <a:pt x="501396" y="92227"/>
                </a:lnTo>
                <a:lnTo>
                  <a:pt x="508165" y="97650"/>
                </a:lnTo>
                <a:lnTo>
                  <a:pt x="509536" y="98996"/>
                </a:lnTo>
                <a:lnTo>
                  <a:pt x="513613" y="101714"/>
                </a:lnTo>
                <a:lnTo>
                  <a:pt x="513613" y="103073"/>
                </a:lnTo>
                <a:lnTo>
                  <a:pt x="510857" y="104432"/>
                </a:lnTo>
                <a:lnTo>
                  <a:pt x="509536" y="104432"/>
                </a:lnTo>
                <a:lnTo>
                  <a:pt x="502767" y="108496"/>
                </a:lnTo>
                <a:lnTo>
                  <a:pt x="495947" y="111201"/>
                </a:lnTo>
                <a:lnTo>
                  <a:pt x="495947" y="119341"/>
                </a:lnTo>
                <a:lnTo>
                  <a:pt x="499084" y="127609"/>
                </a:lnTo>
                <a:lnTo>
                  <a:pt x="506793" y="132562"/>
                </a:lnTo>
                <a:lnTo>
                  <a:pt x="516547" y="134988"/>
                </a:lnTo>
                <a:lnTo>
                  <a:pt x="525767" y="135623"/>
                </a:lnTo>
                <a:lnTo>
                  <a:pt x="543839" y="133261"/>
                </a:lnTo>
                <a:lnTo>
                  <a:pt x="547827" y="131546"/>
                </a:lnTo>
                <a:lnTo>
                  <a:pt x="558482" y="126974"/>
                </a:lnTo>
                <a:lnTo>
                  <a:pt x="568286" y="117881"/>
                </a:lnTo>
                <a:lnTo>
                  <a:pt x="571881" y="107137"/>
                </a:lnTo>
                <a:close/>
              </a:path>
              <a:path w="654684" h="139700">
                <a:moveTo>
                  <a:pt x="654519" y="33896"/>
                </a:moveTo>
                <a:lnTo>
                  <a:pt x="623379" y="33896"/>
                </a:lnTo>
                <a:lnTo>
                  <a:pt x="623379" y="37973"/>
                </a:lnTo>
                <a:lnTo>
                  <a:pt x="632841" y="37973"/>
                </a:lnTo>
                <a:lnTo>
                  <a:pt x="635533" y="40678"/>
                </a:lnTo>
                <a:lnTo>
                  <a:pt x="635533" y="44754"/>
                </a:lnTo>
                <a:lnTo>
                  <a:pt x="634212" y="47459"/>
                </a:lnTo>
                <a:lnTo>
                  <a:pt x="632841" y="50177"/>
                </a:lnTo>
                <a:lnTo>
                  <a:pt x="619302" y="84086"/>
                </a:lnTo>
                <a:lnTo>
                  <a:pt x="604393" y="47459"/>
                </a:lnTo>
                <a:lnTo>
                  <a:pt x="603021" y="47459"/>
                </a:lnTo>
                <a:lnTo>
                  <a:pt x="603021" y="39331"/>
                </a:lnTo>
                <a:lnTo>
                  <a:pt x="604393" y="39331"/>
                </a:lnTo>
                <a:lnTo>
                  <a:pt x="605713" y="37973"/>
                </a:lnTo>
                <a:lnTo>
                  <a:pt x="612533" y="37973"/>
                </a:lnTo>
                <a:lnTo>
                  <a:pt x="612533" y="33896"/>
                </a:lnTo>
                <a:lnTo>
                  <a:pt x="573201" y="33896"/>
                </a:lnTo>
                <a:lnTo>
                  <a:pt x="573201" y="37973"/>
                </a:lnTo>
                <a:lnTo>
                  <a:pt x="581342" y="37973"/>
                </a:lnTo>
                <a:lnTo>
                  <a:pt x="582714" y="39331"/>
                </a:lnTo>
                <a:lnTo>
                  <a:pt x="586790" y="47459"/>
                </a:lnTo>
                <a:lnTo>
                  <a:pt x="607098" y="97650"/>
                </a:lnTo>
                <a:lnTo>
                  <a:pt x="607098" y="98996"/>
                </a:lnTo>
                <a:lnTo>
                  <a:pt x="609790" y="104432"/>
                </a:lnTo>
                <a:lnTo>
                  <a:pt x="609790" y="107137"/>
                </a:lnTo>
                <a:lnTo>
                  <a:pt x="608469" y="108496"/>
                </a:lnTo>
                <a:lnTo>
                  <a:pt x="608469" y="109855"/>
                </a:lnTo>
                <a:lnTo>
                  <a:pt x="604393" y="119341"/>
                </a:lnTo>
                <a:lnTo>
                  <a:pt x="601700" y="124764"/>
                </a:lnTo>
                <a:lnTo>
                  <a:pt x="586790" y="124764"/>
                </a:lnTo>
                <a:lnTo>
                  <a:pt x="585419" y="128841"/>
                </a:lnTo>
                <a:lnTo>
                  <a:pt x="585419" y="139687"/>
                </a:lnTo>
                <a:lnTo>
                  <a:pt x="603021" y="139687"/>
                </a:lnTo>
                <a:lnTo>
                  <a:pt x="603021" y="136969"/>
                </a:lnTo>
                <a:lnTo>
                  <a:pt x="605713" y="130187"/>
                </a:lnTo>
                <a:lnTo>
                  <a:pt x="608444" y="121564"/>
                </a:lnTo>
                <a:lnTo>
                  <a:pt x="612178" y="111036"/>
                </a:lnTo>
                <a:lnTo>
                  <a:pt x="616407" y="100253"/>
                </a:lnTo>
                <a:lnTo>
                  <a:pt x="620623" y="90855"/>
                </a:lnTo>
                <a:lnTo>
                  <a:pt x="623544" y="84086"/>
                </a:lnTo>
                <a:lnTo>
                  <a:pt x="625500" y="79552"/>
                </a:lnTo>
                <a:lnTo>
                  <a:pt x="630123" y="69507"/>
                </a:lnTo>
                <a:lnTo>
                  <a:pt x="634746" y="59969"/>
                </a:lnTo>
                <a:lnTo>
                  <a:pt x="639610" y="50177"/>
                </a:lnTo>
                <a:lnTo>
                  <a:pt x="642302" y="42037"/>
                </a:lnTo>
                <a:lnTo>
                  <a:pt x="645058" y="39331"/>
                </a:lnTo>
                <a:lnTo>
                  <a:pt x="647750" y="37973"/>
                </a:lnTo>
                <a:lnTo>
                  <a:pt x="654519" y="37973"/>
                </a:lnTo>
                <a:lnTo>
                  <a:pt x="654519" y="33896"/>
                </a:lnTo>
                <a:close/>
              </a:path>
            </a:pathLst>
          </a:custGeom>
          <a:solidFill>
            <a:srgbClr val="007B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266558" y="6595170"/>
            <a:ext cx="405892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>
                <a:latin typeface="Arial"/>
                <a:cs typeface="Arial"/>
              </a:rPr>
              <a:t>Do not copy </a:t>
            </a:r>
            <a:r>
              <a:rPr sz="1200">
                <a:latin typeface="Arial"/>
                <a:cs typeface="Arial"/>
              </a:rPr>
              <a:t>or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distribute.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©</a:t>
            </a:r>
            <a:r>
              <a:rPr sz="1200" spc="1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202</a:t>
            </a:r>
            <a:r>
              <a:rPr lang="en-US" sz="1200">
                <a:latin typeface="Arial"/>
                <a:cs typeface="Arial"/>
              </a:rPr>
              <a:t>2</a:t>
            </a:r>
            <a:r>
              <a:rPr sz="1200" spc="-10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Amgen.</a:t>
            </a:r>
            <a:r>
              <a:rPr sz="1200" spc="-75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All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rights</a:t>
            </a:r>
            <a:r>
              <a:rPr sz="1200" spc="10">
                <a:latin typeface="Arial"/>
                <a:cs typeface="Arial"/>
              </a:rPr>
              <a:t> </a:t>
            </a:r>
            <a:r>
              <a:rPr sz="1200" spc="-5">
                <a:latin typeface="Arial"/>
                <a:cs typeface="Arial"/>
              </a:rPr>
              <a:t>reserved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484718" y="459573"/>
            <a:ext cx="11222567" cy="623504"/>
          </a:xfrm>
          <a:prstGeom prst="rect">
            <a:avLst/>
          </a:prstGeom>
        </p:spPr>
        <p:txBody>
          <a:bodyPr vert="horz" wrap="square" lIns="0" tIns="190754" rIns="0" bIns="0" rtlCol="0">
            <a:spAutoFit/>
          </a:bodyPr>
          <a:lstStyle/>
          <a:p>
            <a:pPr marL="5248910" marR="508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Carfilzomib </a:t>
            </a:r>
            <a:r>
              <a:rPr lang="en-US" spc="-10" dirty="0"/>
              <a:t>Oral </a:t>
            </a:r>
            <a:r>
              <a:rPr spc="-15" dirty="0"/>
              <a:t>Presentations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C71225-14FD-4285-B066-1862A02581F6}"/>
              </a:ext>
            </a:extLst>
          </p:cNvPr>
          <p:cNvGrpSpPr/>
          <p:nvPr/>
        </p:nvGrpSpPr>
        <p:grpSpPr>
          <a:xfrm>
            <a:off x="2158492" y="2392326"/>
            <a:ext cx="1611630" cy="1841754"/>
            <a:chOff x="2158492" y="2392326"/>
            <a:chExt cx="1611630" cy="1841754"/>
          </a:xfrm>
        </p:grpSpPr>
        <p:pic>
          <p:nvPicPr>
            <p:cNvPr id="32" name="object 18">
              <a:extLst>
                <a:ext uri="{FF2B5EF4-FFF2-40B4-BE49-F238E27FC236}">
                  <a16:creationId xmlns:a16="http://schemas.microsoft.com/office/drawing/2014/main" id="{9FEE3695-845C-47A3-94D6-A26180A3EE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8492" y="2392326"/>
              <a:ext cx="1611630" cy="184175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33" name="object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962DF329-411A-44FC-B15D-EBBFBDDDD19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3961" y="2892198"/>
              <a:ext cx="982814" cy="78638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34" name="object 20">
            <a:extLst>
              <a:ext uri="{FF2B5EF4-FFF2-40B4-BE49-F238E27FC236}">
                <a16:creationId xmlns:a16="http://schemas.microsoft.com/office/drawing/2014/main" id="{4D6BAC04-03A4-463A-8D38-9A4309AD9EC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8668" y="2392326"/>
            <a:ext cx="1611630" cy="18417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1" name="object 15">
            <a:extLst>
              <a:ext uri="{FF2B5EF4-FFF2-40B4-BE49-F238E27FC236}">
                <a16:creationId xmlns:a16="http://schemas.microsoft.com/office/drawing/2014/main" id="{AF4CDD28-B106-4B1C-BDD6-E2E4A3C2C914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8580" y="3873246"/>
            <a:ext cx="1611630" cy="18417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2" name="object 16">
            <a:extLst>
              <a:ext uri="{FF2B5EF4-FFF2-40B4-BE49-F238E27FC236}">
                <a16:creationId xmlns:a16="http://schemas.microsoft.com/office/drawing/2014/main" id="{E4760A32-503A-4A54-9C98-34388736A259}"/>
              </a:ext>
            </a:extLst>
          </p:cNvPr>
          <p:cNvSpPr txBox="1"/>
          <p:nvPr/>
        </p:nvSpPr>
        <p:spPr>
          <a:xfrm>
            <a:off x="1707324" y="4431088"/>
            <a:ext cx="902335" cy="5981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>
              <a:lnSpc>
                <a:spcPct val="125000"/>
              </a:lnSpc>
              <a:spcBef>
                <a:spcPts val="100"/>
              </a:spcBef>
            </a:pPr>
            <a:r>
              <a:rPr sz="1600" b="1" spc="-30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Table 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</a:t>
            </a:r>
            <a:r>
              <a:rPr sz="1600" b="1" spc="-430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sz="1600" b="1" spc="-15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</a:t>
            </a:r>
            <a:r>
              <a:rPr sz="1600" b="1" spc="-15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</a:t>
            </a:r>
            <a:r>
              <a:rPr sz="1600" b="1" spc="-5">
                <a:solidFill>
                  <a:srgbClr val="1F57A1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</a:t>
            </a:r>
            <a:endParaRPr sz="1600">
              <a:solidFill>
                <a:srgbClr val="1F57A1"/>
              </a:solidFill>
              <a:latin typeface="Arial"/>
              <a:cs typeface="Arial"/>
            </a:endParaRP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55C5A056-2AA3-49AC-98C4-D1965B39FEEE}"/>
              </a:ext>
            </a:extLst>
          </p:cNvPr>
          <p:cNvSpPr/>
          <p:nvPr/>
        </p:nvSpPr>
        <p:spPr>
          <a:xfrm>
            <a:off x="4335935" y="1457131"/>
            <a:ext cx="2011680" cy="365760"/>
          </a:xfrm>
          <a:custGeom>
            <a:avLst/>
            <a:gdLst/>
            <a:ahLst/>
            <a:cxnLst/>
            <a:rect l="l" t="t" r="r" b="b"/>
            <a:pathLst>
              <a:path w="2011679" h="365760">
                <a:moveTo>
                  <a:pt x="1950720" y="0"/>
                </a:moveTo>
                <a:lnTo>
                  <a:pt x="60960" y="0"/>
                </a:lnTo>
                <a:lnTo>
                  <a:pt x="37231" y="4790"/>
                </a:lnTo>
                <a:lnTo>
                  <a:pt x="17854" y="17854"/>
                </a:lnTo>
                <a:lnTo>
                  <a:pt x="4790" y="37231"/>
                </a:lnTo>
                <a:lnTo>
                  <a:pt x="0" y="60960"/>
                </a:lnTo>
                <a:lnTo>
                  <a:pt x="0" y="304800"/>
                </a:lnTo>
                <a:lnTo>
                  <a:pt x="4790" y="328528"/>
                </a:lnTo>
                <a:lnTo>
                  <a:pt x="17854" y="347905"/>
                </a:lnTo>
                <a:lnTo>
                  <a:pt x="37231" y="360969"/>
                </a:lnTo>
                <a:lnTo>
                  <a:pt x="60960" y="365760"/>
                </a:lnTo>
                <a:lnTo>
                  <a:pt x="1950720" y="365760"/>
                </a:lnTo>
                <a:lnTo>
                  <a:pt x="1974448" y="360969"/>
                </a:lnTo>
                <a:lnTo>
                  <a:pt x="1993825" y="347905"/>
                </a:lnTo>
                <a:lnTo>
                  <a:pt x="2006889" y="328528"/>
                </a:lnTo>
                <a:lnTo>
                  <a:pt x="2011680" y="304800"/>
                </a:lnTo>
                <a:lnTo>
                  <a:pt x="2011680" y="60960"/>
                </a:lnTo>
                <a:lnTo>
                  <a:pt x="2006889" y="37231"/>
                </a:lnTo>
                <a:lnTo>
                  <a:pt x="1993825" y="17854"/>
                </a:lnTo>
                <a:lnTo>
                  <a:pt x="1974448" y="4790"/>
                </a:lnTo>
                <a:lnTo>
                  <a:pt x="195072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8D267A12-A144-4598-93F2-FB613770C978}"/>
              </a:ext>
            </a:extLst>
          </p:cNvPr>
          <p:cNvSpPr>
            <a:spLocks noChangeAspect="1"/>
          </p:cNvSpPr>
          <p:nvPr/>
        </p:nvSpPr>
        <p:spPr>
          <a:xfrm>
            <a:off x="4335932" y="1457130"/>
            <a:ext cx="2152498" cy="391362"/>
          </a:xfrm>
          <a:custGeom>
            <a:avLst/>
            <a:gdLst/>
            <a:ahLst/>
            <a:cxnLst/>
            <a:rect l="l" t="t" r="r" b="b"/>
            <a:pathLst>
              <a:path w="2011679" h="365760">
                <a:moveTo>
                  <a:pt x="1950720" y="0"/>
                </a:moveTo>
                <a:lnTo>
                  <a:pt x="60960" y="0"/>
                </a:lnTo>
                <a:lnTo>
                  <a:pt x="37231" y="4790"/>
                </a:lnTo>
                <a:lnTo>
                  <a:pt x="17854" y="17854"/>
                </a:lnTo>
                <a:lnTo>
                  <a:pt x="4790" y="37231"/>
                </a:lnTo>
                <a:lnTo>
                  <a:pt x="0" y="60960"/>
                </a:lnTo>
                <a:lnTo>
                  <a:pt x="0" y="304800"/>
                </a:lnTo>
                <a:lnTo>
                  <a:pt x="4790" y="328528"/>
                </a:lnTo>
                <a:lnTo>
                  <a:pt x="17854" y="347905"/>
                </a:lnTo>
                <a:lnTo>
                  <a:pt x="37231" y="360969"/>
                </a:lnTo>
                <a:lnTo>
                  <a:pt x="60960" y="365760"/>
                </a:lnTo>
                <a:lnTo>
                  <a:pt x="1950720" y="365760"/>
                </a:lnTo>
                <a:lnTo>
                  <a:pt x="1974448" y="360969"/>
                </a:lnTo>
                <a:lnTo>
                  <a:pt x="1993825" y="347905"/>
                </a:lnTo>
                <a:lnTo>
                  <a:pt x="2006889" y="328528"/>
                </a:lnTo>
                <a:lnTo>
                  <a:pt x="2011680" y="304800"/>
                </a:lnTo>
                <a:lnTo>
                  <a:pt x="2011680" y="60960"/>
                </a:lnTo>
                <a:lnTo>
                  <a:pt x="2006889" y="37231"/>
                </a:lnTo>
                <a:lnTo>
                  <a:pt x="1993825" y="17854"/>
                </a:lnTo>
                <a:lnTo>
                  <a:pt x="1974448" y="4790"/>
                </a:lnTo>
                <a:lnTo>
                  <a:pt x="195072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Oral Presentations</a:t>
            </a:r>
            <a:endParaRPr sz="1400" b="1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7B37E-E7ED-46AA-AD19-417EE68A9BBD}"/>
              </a:ext>
            </a:extLst>
          </p:cNvPr>
          <p:cNvSpPr/>
          <p:nvPr/>
        </p:nvSpPr>
        <p:spPr>
          <a:xfrm>
            <a:off x="4336312" y="5951102"/>
            <a:ext cx="152400" cy="152400"/>
          </a:xfrm>
          <a:prstGeom prst="rect">
            <a:avLst/>
          </a:prstGeom>
          <a:solidFill>
            <a:srgbClr val="D5EA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E6A3B-4838-404B-B4EC-8D9E8DCB0D9D}"/>
              </a:ext>
            </a:extLst>
          </p:cNvPr>
          <p:cNvSpPr txBox="1"/>
          <p:nvPr/>
        </p:nvSpPr>
        <p:spPr>
          <a:xfrm>
            <a:off x="4469246" y="5888803"/>
            <a:ext cx="19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Non-Amgen Sponsored</a:t>
            </a:r>
          </a:p>
        </p:txBody>
      </p:sp>
      <p:sp>
        <p:nvSpPr>
          <p:cNvPr id="31" name="object 37">
            <a:extLst>
              <a:ext uri="{FF2B5EF4-FFF2-40B4-BE49-F238E27FC236}">
                <a16:creationId xmlns:a16="http://schemas.microsoft.com/office/drawing/2014/main" id="{3AB64EF8-AB24-4B6C-9EDC-88FD8B02A3E0}"/>
              </a:ext>
            </a:extLst>
          </p:cNvPr>
          <p:cNvSpPr txBox="1"/>
          <p:nvPr/>
        </p:nvSpPr>
        <p:spPr>
          <a:xfrm>
            <a:off x="272897" y="245440"/>
            <a:ext cx="49339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400" b="1" spc="-35">
                <a:solidFill>
                  <a:srgbClr val="1AAFFF"/>
                </a:solidFill>
                <a:latin typeface="Arial"/>
                <a:cs typeface="Arial"/>
              </a:rPr>
              <a:t>IMS </a:t>
            </a:r>
            <a:r>
              <a:rPr lang="en-US" sz="4400" b="1">
                <a:solidFill>
                  <a:srgbClr val="1AAFFF"/>
                </a:solidFill>
                <a:latin typeface="Arial"/>
                <a:cs typeface="Arial"/>
              </a:rPr>
              <a:t>2022</a:t>
            </a:r>
            <a:endParaRPr lang="en-US" sz="4400">
              <a:latin typeface="Arial"/>
              <a:cs typeface="Arial"/>
            </a:endParaRPr>
          </a:p>
        </p:txBody>
      </p:sp>
      <p:sp>
        <p:nvSpPr>
          <p:cNvPr id="36" name="Rectangle 35">
            <a:hlinkClick r:id="rId10" action="ppaction://hlinksldjump"/>
            <a:extLst>
              <a:ext uri="{FF2B5EF4-FFF2-40B4-BE49-F238E27FC236}">
                <a16:creationId xmlns:a16="http://schemas.microsoft.com/office/drawing/2014/main" id="{D0F2DE4A-071D-416B-9579-22EDDFC61BC4}"/>
              </a:ext>
            </a:extLst>
          </p:cNvPr>
          <p:cNvSpPr/>
          <p:nvPr/>
        </p:nvSpPr>
        <p:spPr>
          <a:xfrm>
            <a:off x="4202020" y="2640372"/>
            <a:ext cx="6977368" cy="825044"/>
          </a:xfrm>
          <a:prstGeom prst="rect">
            <a:avLst/>
          </a:prstGeom>
          <a:solidFill>
            <a:srgbClr val="D5EAFF"/>
          </a:solidFill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1003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u="sng">
                <a:solidFill>
                  <a:srgbClr val="0063C3"/>
                </a:solidFill>
              </a:rPr>
              <a:t>Randomized Phase 2 study of weekly Carfilzomib 70 mg/m2 and dexamethasone plus/minus cyclophosphamide in RRMM patients (GEM-</a:t>
            </a:r>
            <a:r>
              <a:rPr lang="en-US" sz="1200" b="1" u="sng" err="1">
                <a:solidFill>
                  <a:srgbClr val="0063C3"/>
                </a:solidFill>
              </a:rPr>
              <a:t>KyCyDex</a:t>
            </a:r>
            <a:r>
              <a:rPr lang="en-US" sz="1200" b="1" u="sng">
                <a:solidFill>
                  <a:srgbClr val="0063C3"/>
                </a:solidFill>
              </a:rPr>
              <a:t>) – </a:t>
            </a:r>
            <a:r>
              <a:rPr lang="en-US" sz="12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Puertas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 (#050)</a:t>
            </a:r>
          </a:p>
        </p:txBody>
      </p:sp>
      <p:sp>
        <p:nvSpPr>
          <p:cNvPr id="37" name="Rectangle 36">
            <a:hlinkClick r:id="rId11" action="ppaction://hlinksldjump"/>
            <a:extLst>
              <a:ext uri="{FF2B5EF4-FFF2-40B4-BE49-F238E27FC236}">
                <a16:creationId xmlns:a16="http://schemas.microsoft.com/office/drawing/2014/main" id="{BC69A83B-6A12-4310-8261-074237B0B251}"/>
              </a:ext>
            </a:extLst>
          </p:cNvPr>
          <p:cNvSpPr/>
          <p:nvPr/>
        </p:nvSpPr>
        <p:spPr>
          <a:xfrm>
            <a:off x="4202020" y="3617425"/>
            <a:ext cx="6977368" cy="825044"/>
          </a:xfrm>
          <a:prstGeom prst="rect">
            <a:avLst/>
          </a:prstGeom>
          <a:solidFill>
            <a:srgbClr val="D5EAFF"/>
          </a:solidFill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1003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u="sng">
                <a:solidFill>
                  <a:srgbClr val="0063C3"/>
                </a:solidFill>
              </a:rPr>
              <a:t>An interim analysis of a phase I/II single arm study of </a:t>
            </a:r>
            <a:r>
              <a:rPr lang="en-US" sz="1200" b="1" u="sng" err="1">
                <a:solidFill>
                  <a:srgbClr val="0063C3"/>
                </a:solidFill>
              </a:rPr>
              <a:t>belantamab</a:t>
            </a:r>
            <a:r>
              <a:rPr lang="en-US" sz="1200" b="1" u="sng">
                <a:solidFill>
                  <a:srgbClr val="0063C3"/>
                </a:solidFill>
              </a:rPr>
              <a:t> </a:t>
            </a:r>
            <a:r>
              <a:rPr lang="en-US" sz="1200" b="1" u="sng" err="1">
                <a:solidFill>
                  <a:srgbClr val="0063C3"/>
                </a:solidFill>
              </a:rPr>
              <a:t>mafodotin</a:t>
            </a:r>
            <a:r>
              <a:rPr lang="en-US" sz="1200" b="1" u="sng">
                <a:solidFill>
                  <a:srgbClr val="0063C3"/>
                </a:solidFill>
              </a:rPr>
              <a:t>, carfilzomib and dexamethasone in patients with relapsed multiple myeloma: </a:t>
            </a:r>
            <a:r>
              <a:rPr lang="en-US" sz="1200" b="1" u="sng" err="1">
                <a:solidFill>
                  <a:srgbClr val="0063C3"/>
                </a:solidFill>
              </a:rPr>
              <a:t>AMaRC</a:t>
            </a:r>
            <a:r>
              <a:rPr lang="en-US" sz="1200" b="1" u="sng">
                <a:solidFill>
                  <a:srgbClr val="0063C3"/>
                </a:solidFill>
              </a:rPr>
              <a:t> 19-02 </a:t>
            </a:r>
            <a:r>
              <a:rPr lang="en-US" sz="1200" b="1" u="sng" err="1">
                <a:solidFill>
                  <a:srgbClr val="0063C3"/>
                </a:solidFill>
              </a:rPr>
              <a:t>BelaCarD</a:t>
            </a:r>
            <a:r>
              <a:rPr lang="en-US" sz="1200" b="1" u="sng">
                <a:solidFill>
                  <a:srgbClr val="0063C3"/>
                </a:solidFill>
              </a:rPr>
              <a:t> study – 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Quach (#048)</a:t>
            </a:r>
          </a:p>
        </p:txBody>
      </p:sp>
      <p:pic>
        <p:nvPicPr>
          <p:cNvPr id="38" name="object 4">
            <a:hlinkClick r:id="rId5" action="ppaction://hlinksldjump"/>
            <a:extLst>
              <a:ext uri="{FF2B5EF4-FFF2-40B4-BE49-F238E27FC236}">
                <a16:creationId xmlns:a16="http://schemas.microsoft.com/office/drawing/2014/main" id="{F6678A24-0A11-4BE0-8C9F-D4FB132DA6B4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43" name="object 8">
            <a:hlinkClick r:id="" action="ppaction://noaction"/>
            <a:extLst>
              <a:ext uri="{FF2B5EF4-FFF2-40B4-BE49-F238E27FC236}">
                <a16:creationId xmlns:a16="http://schemas.microsoft.com/office/drawing/2014/main" id="{2CD139E6-5C1B-4DA3-8D7D-5DD2DDEBFA90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  <p:pic>
        <p:nvPicPr>
          <p:cNvPr id="48" name="object 21">
            <a:hlinkClick r:id="" action="ppaction://noaction"/>
            <a:extLst>
              <a:ext uri="{FF2B5EF4-FFF2-40B4-BE49-F238E27FC236}">
                <a16:creationId xmlns:a16="http://schemas.microsoft.com/office/drawing/2014/main" id="{F916F275-6137-4697-8AC1-0C23A0107728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85012" y="2919630"/>
            <a:ext cx="681228" cy="7604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73318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BFE44E-3338-48F2-ADB6-36B3EEA11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BA653-B266-49A8-A161-0B7AB24817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4C4874A-5F5C-4CEE-86DD-844B7D02A4C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DE72C488-A9A7-44E4-9A6A-14E70CA5676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1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97F2E1-9405-41A3-915B-FA65618E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2C79E-0407-420A-86B0-E5FB565FA2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215E076-4BEE-4FC4-A1A4-AFEF6EC3BD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3B7D519-43B8-40DA-9154-993F9EA420D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27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E5AC0E-5895-4FD2-A84F-A2B907D6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57FCC-504E-4280-AA27-A2F65F524F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8560BBAE-2A5A-4288-8939-5BBB117A723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3487B8FA-759F-4CF9-8DAB-A60CA234B8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0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40553E-24CC-45AC-81CE-1D6CEAB3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F7F97-CEBC-485D-97C7-5C9C052FF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09E6921-B90A-4A00-B703-21FF4A4E9E4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A2EC9BF7-519D-4890-A60A-CE6DBD45EDA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452320-DC04-4926-972D-FB1D4DFC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DBC97-3BB4-455C-9D29-9014654A1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6A2056F2-7929-4901-A026-EC9EC3AE6E2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CE61456-C24C-464A-A64F-883929168F0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33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96B26B-8A09-4190-8809-5919A5A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47265-B449-42D2-BCC3-8E8A6DADEA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71456AC-8F53-46AA-AE9E-C84991E9AD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24F65337-8885-46FA-8E6E-7111F35B20E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62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BB03A3-BE71-4139-8984-991A6F18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D9A27-1B29-4CEA-8E7D-BC7CC49E7A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81D5C555-CAB2-4EBB-9AD8-56CB2C231FE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BD84520B-CF24-46E8-A48B-803E411727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4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718CBA-1404-4978-9124-233818BB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DE2F9-DC01-445E-B5D8-1531422E0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DF35D878-DBF7-43D2-827C-A3BF5F2838E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515FF3A-CCEB-48AF-A4EB-20D089F41BF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02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9D18DB-2B56-4DA8-9E19-6439E745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D7F7E-D7C1-4214-A791-920779283B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BEC6DFA0-2E23-406D-9E88-8740AE2806F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2F6D7B8-32E6-4BB7-B4E3-841E4EC56B7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46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CDA7C9-1E6F-487A-9C9E-DB030E53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3EBD5-2B80-481E-A925-18160F006A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E7BD1294-C065-4212-BE7A-5E94EC69397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639D37DA-64FF-41C0-83F7-813F6EC15F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239350" y="2348882"/>
            <a:ext cx="11713468" cy="2016225"/>
          </a:xfrm>
        </p:spPr>
        <p:txBody>
          <a:bodyPr/>
          <a:lstStyle/>
          <a:p>
            <a:pPr algn="ctr"/>
            <a:r>
              <a:rPr lang="de-DE" sz="2667" dirty="0">
                <a:solidFill>
                  <a:schemeClr val="tx1"/>
                </a:solidFill>
              </a:rPr>
              <a:t>Diese Präsentation ist urheberechtlich geschützt durch </a:t>
            </a:r>
            <a:r>
              <a:rPr lang="de-DE" sz="2667" dirty="0" err="1">
                <a:solidFill>
                  <a:schemeClr val="tx1"/>
                </a:solidFill>
              </a:rPr>
              <a:t>Amgen</a:t>
            </a:r>
            <a:r>
              <a:rPr lang="de-DE" sz="2667" dirty="0">
                <a:solidFill>
                  <a:schemeClr val="tx1"/>
                </a:solidFill>
              </a:rPr>
              <a:t> GmbH. </a:t>
            </a:r>
            <a:r>
              <a:rPr lang="de-DE" sz="2667" dirty="0" err="1">
                <a:solidFill>
                  <a:schemeClr val="tx1"/>
                </a:solidFill>
              </a:rPr>
              <a:t>Amgen</a:t>
            </a:r>
            <a:r>
              <a:rPr lang="de-DE" sz="2667" dirty="0">
                <a:solidFill>
                  <a:schemeClr val="tx1"/>
                </a:solidFill>
              </a:rPr>
              <a:t> GmbH stellt dieses Präsentationsmaterial für Angehörige des medizinischen Fachkreises mit Zugang zur </a:t>
            </a:r>
            <a:r>
              <a:rPr lang="de-DE" sz="2667" dirty="0" err="1">
                <a:solidFill>
                  <a:schemeClr val="tx1"/>
                </a:solidFill>
              </a:rPr>
              <a:t>Oncology</a:t>
            </a:r>
            <a:r>
              <a:rPr lang="de-DE" sz="2667" dirty="0">
                <a:solidFill>
                  <a:schemeClr val="tx1"/>
                </a:solidFill>
              </a:rPr>
              <a:t> </a:t>
            </a:r>
            <a:r>
              <a:rPr lang="de-DE" sz="2667" dirty="0" err="1">
                <a:solidFill>
                  <a:schemeClr val="tx1"/>
                </a:solidFill>
              </a:rPr>
              <a:t>Horizons</a:t>
            </a:r>
            <a:r>
              <a:rPr lang="de-DE" sz="2667" dirty="0">
                <a:solidFill>
                  <a:schemeClr val="tx1"/>
                </a:solidFill>
              </a:rPr>
              <a:t> Webseite zur Verfügung. Es dient ausschließlich zur eigenen Verwendung und darf nicht an Dritte weitergeleitet werden. Es dürfen keine inhaltlichen Änderungen vorgenommen werden.</a:t>
            </a:r>
          </a:p>
        </p:txBody>
      </p:sp>
      <p:sp>
        <p:nvSpPr>
          <p:cNvPr id="2" name="Rectangle 1"/>
          <p:cNvSpPr/>
          <p:nvPr/>
        </p:nvSpPr>
        <p:spPr>
          <a:xfrm rot="5400000">
            <a:off x="10993900" y="5576140"/>
            <a:ext cx="1630575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de-AT" sz="1067">
                <a:solidFill>
                  <a:srgbClr val="161F46"/>
                </a:solidFill>
                <a:latin typeface="Arial"/>
              </a:rPr>
              <a:t>SC-AT-NP-00098 06.21</a:t>
            </a:r>
            <a:endParaRPr lang="de-AT" sz="800" dirty="0">
              <a:solidFill>
                <a:srgbClr val="161F4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7191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2F963D-E153-43EA-B0A0-68EAA174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34B27-8C3C-437B-AD71-34587005BB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FF507C7A-0E95-4779-AE30-699837AAEB5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79213ABA-7019-4065-ACBA-604AB7BC67C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99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BCD2EC-AF57-4187-914F-725FF94C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A708A-EFD5-434F-AF55-05DA956ABE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504A5E56-80E3-4359-80EF-36E1B3F7600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BA83A37-60FF-4798-ABC9-7B0D12AC04A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74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95D130-17B5-4943-8473-6C36D5F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841C7-8C14-46A9-B9C0-1FC582D87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71844CB5-2790-48E6-803E-BF840BF0A7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19E52B2-8D3F-4178-8FFE-3044C8ECE99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71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55E5A8-DDDF-4187-9DFC-B9129FB4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23490-7059-47A8-863D-B59F387CB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3A74F034-CEDF-4619-B99B-27AE65225B9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3E4E59AA-6C92-4060-9537-4912CDF6622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36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D558AB-FF69-4800-88C3-AB8563F9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46699-BF76-4362-BE0F-0B3AE3DD4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887C5333-3C4F-4934-8A97-F4398977068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B5F650AC-26D1-4853-9FE0-B0D8B1BD9C7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82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4A9385-681B-4DC8-9CC0-256A5900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564B3-6CA7-4C46-82DA-AE08604DD9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643F247C-18E9-4051-A3D6-83A259343CA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491F341-40F6-45B6-8D17-8FD934269B6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99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07A654-2A4B-4F0C-AB89-D107D929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D831C-DA57-4BD4-9B0B-01F2D11B18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6709E786-A4E7-4272-8EFE-EF29525AFF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903587C-8A69-4D75-BF5F-35BEDC9DBC5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91AAC6-4800-4075-A69E-4D2A5CED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D44E6-6F5B-450C-A813-4CB6007E1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52FC2B01-960D-4218-9AFB-793C38DC77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42D601C2-2023-4D83-A8CA-3BB736C7200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72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AC0565-C8F0-4956-984F-AFADFBD0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B6A8F-63A2-44C4-B9CD-92D7F51EB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9EDD008-7DF7-4A2D-B429-A3604B7D7D2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C1E97AC-88C8-431B-9B52-1E6D1819AC8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4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150DA1-3181-47CA-904A-FE0A813B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718B3-801D-442A-BD3F-67281E4CD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C858461-E3D9-4AA9-8B26-4F64C37CCB8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EAA539F6-2A18-4AD1-95C2-88B3F84DFFD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F0322B-2DC5-4068-B6EB-ACB2A860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 marR="5080" indent="10795" algn="ctr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Predictors</a:t>
            </a:r>
            <a:r>
              <a:rPr lang="en-US" spc="25"/>
              <a:t> </a:t>
            </a:r>
            <a:r>
              <a:rPr lang="en-US" spc="-5"/>
              <a:t>of</a:t>
            </a:r>
            <a:r>
              <a:rPr lang="en-US" spc="10"/>
              <a:t> </a:t>
            </a:r>
            <a:r>
              <a:rPr lang="en-US" spc="-5"/>
              <a:t>Unsustained</a:t>
            </a:r>
            <a:r>
              <a:rPr lang="en-US" spc="50"/>
              <a:t> </a:t>
            </a:r>
            <a:r>
              <a:rPr lang="en-US" spc="-5"/>
              <a:t>Negativity</a:t>
            </a:r>
            <a:r>
              <a:rPr lang="en-US" spc="35"/>
              <a:t> </a:t>
            </a:r>
            <a:r>
              <a:rPr lang="en-US" spc="-5"/>
              <a:t>in</a:t>
            </a:r>
            <a:r>
              <a:rPr lang="en-US" spc="10"/>
              <a:t> </a:t>
            </a:r>
            <a:r>
              <a:rPr lang="en-US" spc="-5"/>
              <a:t>Minimal</a:t>
            </a:r>
            <a:r>
              <a:rPr lang="en-US" spc="15"/>
              <a:t> </a:t>
            </a:r>
            <a:r>
              <a:rPr lang="en-US" spc="-5"/>
              <a:t>Residual </a:t>
            </a:r>
            <a:r>
              <a:rPr lang="en-US"/>
              <a:t> </a:t>
            </a:r>
            <a:r>
              <a:rPr lang="en-US" spc="-5"/>
              <a:t>Disease</a:t>
            </a:r>
            <a:r>
              <a:rPr lang="en-US" spc="30"/>
              <a:t> </a:t>
            </a:r>
            <a:r>
              <a:rPr lang="en-US" spc="-5"/>
              <a:t>(MRD)-Negative</a:t>
            </a:r>
            <a:r>
              <a:rPr lang="en-US" spc="80"/>
              <a:t> </a:t>
            </a:r>
            <a:r>
              <a:rPr lang="en-US" spc="-15"/>
              <a:t>Transplant-Eligible</a:t>
            </a:r>
            <a:r>
              <a:rPr lang="en-US" spc="55"/>
              <a:t> </a:t>
            </a:r>
            <a:r>
              <a:rPr lang="en-US" spc="-10"/>
              <a:t>Newly</a:t>
            </a:r>
            <a:r>
              <a:rPr lang="en-US" spc="30"/>
              <a:t> </a:t>
            </a:r>
            <a:r>
              <a:rPr lang="en-US" spc="-10"/>
              <a:t>Diagnosed </a:t>
            </a:r>
            <a:r>
              <a:rPr lang="en-US" spc="-760"/>
              <a:t> </a:t>
            </a:r>
            <a:r>
              <a:rPr lang="en-US" spc="-5"/>
              <a:t>Multiple</a:t>
            </a:r>
            <a:r>
              <a:rPr lang="en-US" spc="15"/>
              <a:t> </a:t>
            </a:r>
            <a:r>
              <a:rPr lang="en-US" spc="-10"/>
              <a:t>Myeloma</a:t>
            </a:r>
            <a:r>
              <a:rPr lang="en-US" spc="55"/>
              <a:t> </a:t>
            </a:r>
            <a:r>
              <a:rPr lang="en-US" spc="-5"/>
              <a:t>(MM)</a:t>
            </a:r>
            <a:r>
              <a:rPr lang="en-US" spc="30"/>
              <a:t> </a:t>
            </a:r>
            <a:r>
              <a:rPr lang="en-US" spc="-5"/>
              <a:t>Patients</a:t>
            </a:r>
            <a:r>
              <a:rPr lang="en-US" spc="20"/>
              <a:t> </a:t>
            </a:r>
            <a:r>
              <a:rPr lang="en-US" spc="-5"/>
              <a:t>Enrolled</a:t>
            </a:r>
            <a:r>
              <a:rPr lang="en-US" spc="10"/>
              <a:t> </a:t>
            </a:r>
            <a:r>
              <a:rPr lang="en-US" spc="-5"/>
              <a:t>in</a:t>
            </a:r>
            <a:r>
              <a:rPr lang="en-US" spc="5"/>
              <a:t> </a:t>
            </a:r>
            <a:r>
              <a:rPr lang="en-US" spc="-5"/>
              <a:t>the</a:t>
            </a:r>
            <a:r>
              <a:rPr lang="en-US"/>
              <a:t> </a:t>
            </a:r>
            <a:r>
              <a:rPr lang="en-US" spc="-5"/>
              <a:t>FORTE</a:t>
            </a:r>
            <a:r>
              <a:rPr lang="en-US" spc="25"/>
              <a:t> </a:t>
            </a:r>
            <a:r>
              <a:rPr lang="en-US" spc="-35"/>
              <a:t>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AB7D3-95D8-43D9-9EB0-EFCD3A9FD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11BD44E-58DD-4965-939E-ECAC89E3C64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FEFBC9E7-D72A-43A2-A970-6B260E4720D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77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72EDB6-5782-4BB3-AFFC-EDBF09B7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BFC17-01AC-47B5-AE80-96D6AD9D6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AE1107A0-C635-48B4-856D-90D53FAA901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94502756-FB2F-485B-98DA-54908A7E9DF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20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B6CAA2-772C-4F68-B2F8-E1D2EA35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BBCEF-CE41-48A7-A3D3-1F8FA1E08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FB09DAC7-06CB-4C52-97D0-940367DFBE7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AEE192E3-D97D-4E60-B18D-B0A856C6F65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06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C82138-7261-4161-8A85-A6FE44AF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B4F9D-3D07-45B6-B956-49959175C5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885FB3C7-84C8-466E-97B7-0E5B88A17D3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ED30FE94-060D-4430-ACAA-45A0BC9B977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6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070F29-63B8-4B86-8B43-D102C96F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3FA9-F1ED-4C5E-8F77-2A56C38695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B5CD41E1-5BA8-444B-8E57-01BFEF2A0F5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2572B19C-DD29-4257-8059-932C5E3FF4E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03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17C212-DD50-4348-9BF2-D062BFF7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76214-CF5F-44E9-BFC4-94098B20BD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7C5ADC9D-638D-4A99-BF29-39D6B39F2E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3DE9FEB-86E8-48F2-B6CC-399669D9ED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CF14A3-D1F6-4273-A0D7-90E15A73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0DE8C-24B9-4878-B4AB-89735DE2E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3F08B2C4-53D6-41FE-B827-A82F5C00DC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16AAC7C-F1E9-44DE-BF18-BA96DE2CEC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80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7BE915-D630-4DA7-9779-D0E1A581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2EBDE-B01F-4EFC-BAC0-C63F53BFDE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F4A8B77C-CE0B-4E47-A23B-BB77397A1E2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0AE0548B-89F4-47DD-BCCA-5DA3FE2FB5F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C99197-3F35-4BAD-8FC6-4960C5B9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D204F-C80C-4728-939E-026822415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75E5FBB-E1AB-4CC6-AB15-553A3BA0004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4EE5AA1B-B362-4565-A1E4-FC1EADFDCE3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28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C208B9-2442-4217-A215-CAAD048E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7F02D-A557-4E2E-BB09-1EE7E1A55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773D3DEB-1225-465B-80A6-5BF404474EA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4A8C882-DF70-4E76-B00F-DFCBCE866EA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92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33B4E8-1F7F-44DB-AC0D-E1CE4E9E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453DF-8E1C-46FA-9831-DBCF064DA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D3D8C294-EC3A-4D86-8906-C8D247746F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3F199A61-E550-4F63-ACFE-3C2A471540A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4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8F399F-DDA9-43C6-B667-35FE73CD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/>
              <a:t>Mattia</a:t>
            </a:r>
            <a:r>
              <a:rPr lang="en-US" sz="3200" spc="-50"/>
              <a:t> </a:t>
            </a:r>
            <a:r>
              <a:rPr lang="en-US" sz="3200" spc="-5"/>
              <a:t>D’Agostino,</a:t>
            </a:r>
            <a:r>
              <a:rPr lang="en-US" sz="3200" spc="-80"/>
              <a:t> </a:t>
            </a:r>
            <a:r>
              <a:rPr lang="en-US" sz="3200"/>
              <a:t>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7D99F-55D6-4CC3-A458-1CBF71D7AE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807BD10-248A-4DE0-8FC2-1C239A3461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70E55E8B-D91B-4F86-B5F6-98185D10276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14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53BE8-6730-411A-BD3B-2FF3A935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30001-559C-4EA2-82A6-A68441B06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A7AA2F5-652D-414B-A781-AD11987071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99F2E15-A026-43EE-AE14-F0174B96576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77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DB100B-CB5A-4E6B-A8A5-892555A66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BE1EE-79FC-4E17-9388-F5DF579E8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DEB7E936-071F-4A39-81AB-678A3DEB39A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AF1C41EE-E103-48C4-BDDF-99A63492551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36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B49312-B7AE-4230-A339-F5F1E466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9B7E2-972F-4DF9-B538-0C08DCAFD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C4A9B266-0E60-4643-BB73-E2097B36A8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41AB80E5-6BE8-4F5C-BE97-1000C4CC5CE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5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E0375F-590A-460E-B118-4073A169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A275D-6CCF-47E1-9C46-DADDF09D5E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3D0C94D6-1D06-4180-9820-EFE90AF27DD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E4BD4401-9F54-4121-A16F-F68BA928A3B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15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A70A7-C895-4ECB-AE22-72898651A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4E14D-98F0-479E-AE15-8E18F1089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8EBE9506-AA8F-42D3-B261-0739B46FDA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0C3A66A3-E737-4A85-8517-685CD864F42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73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910327-08D3-4C4D-9F3E-3D60F744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C42D8-4657-4465-9DAC-21D60B7915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A9095CE0-57EA-4847-B197-D00BDE6E41A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3241C959-C2BC-4B46-95CD-1FE81C2A8B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1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2D9555-14D6-4851-B5C0-5DF7DFC1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82AC9-49F6-438D-9EE9-F130273732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91990B3B-23E9-4736-B4EB-F814D010928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54416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D981D11-BD74-43E1-BDB1-F4D5C0AF84E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54416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9D3F94-6CB1-48A0-9221-6E02FDFD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B9288-EC0E-47BA-8E84-EC441CCAD6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B3D1046E-F45B-4DF6-90CB-7B3443E8EA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7045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72DFB9D2-8494-45A3-9265-1197B5D1D9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7045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62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560AC4-551F-4CF9-9819-62EA4313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ECC3F-A746-4754-A66D-3386053FDB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3684E760-D747-4975-906C-D19220F1BB9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54416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4BEAE93-7135-4E1C-B541-63AC12B85F6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54416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06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E32E07-8059-4C92-8F0C-0AB2B88C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D67B2-282D-4778-AFC4-7273D9A211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77C46142-3801-48D4-A716-0414518044E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38374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C0CCD241-7405-46B7-B539-8B509A1C079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8374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68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3E98C7-BA70-463B-879F-BC9A84F89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Introduction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00146-AAEF-4673-AC7F-15AF2F6A6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69E175BE-3CE3-4906-91C6-C1D6BF75EB5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159F475E-20C9-4576-9A5F-A88A15C4275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86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1356C-B32E-4B8B-B7E7-DE8D846F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9958A-4CCF-48ED-BAEF-6220D1A309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9E2001E0-7AFD-41EE-992D-14BD3171134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62875810-FA0E-4402-97BB-7339304C920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520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6A712C-623A-4AF4-990E-98A781DF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44BCB-DBF3-4248-B2F7-9581D95628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9F267D6-E702-4F8E-A9F1-BB7F9D50EF4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E06916B-ECE5-46C0-85C7-61C482A46B8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1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1F727D-01D6-4156-94C0-B33E40A7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7DA89-C907-4278-ACC1-E34F2882A0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44E74B43-9EF9-431F-9100-0EF073548CF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5E87E64-37B9-4712-B24E-58489886E71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2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060D42-477B-4ED7-867B-DBC2CA3C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C5C1E-F33E-496E-8CEF-D379FFDB2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159B9E0C-F011-4430-AD9C-5FD475573FC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9DBC31B-0A60-4E56-BE46-82F1634689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18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6D806D-B5A8-4312-B982-27D112F7A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A1880-7EE4-4B9E-927E-5EEB3F0179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9B768CD-9E17-4EE3-A750-1E73A09EDBA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570B1303-2435-49F1-97FA-D226DB8AF98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928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2D1F22-C55B-404C-90CA-C9072A46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8DF47-9064-47A9-96CF-143296053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2138AB74-684A-4A4F-AAAC-0E78653277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14EF1493-B2E3-4232-BD47-E8CA2E32945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802A9A-3664-4E5B-9920-E3A0FBED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65F97-E3C4-4B87-B21F-1943113160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17EBABD4-E21D-4B23-8FA2-E881F2B4256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81049129-42A7-4DA9-91B2-CD3660AD8D4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B21D1E-DECE-403C-8FA8-6B6B8FF9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0"/>
              <a:t>Aims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32A35-5C6F-4C5A-AABD-F9844A0005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B569D1B2-D21A-4C5A-B4AA-F902C0DD87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05B0EC1F-C5C4-4BB6-9BEE-260BB054DA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C6D64-D1DD-49B6-8DA6-CFF42961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10"/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D0CB6-0F27-454C-89B9-12A49B2FE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032B2093-1755-49EF-80E3-52FFDF5C82E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68C8A244-9899-45A2-AD34-A1A4125005B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6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C47A77-2F51-43F3-8BD1-757317F5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129404" marR="5080" indent="-4117340">
              <a:lnSpc>
                <a:spcPct val="100000"/>
              </a:lnSpc>
              <a:spcBef>
                <a:spcPts val="95"/>
              </a:spcBef>
            </a:pPr>
            <a:r>
              <a:rPr lang="en-US" spc="-5"/>
              <a:t>Conventional</a:t>
            </a:r>
            <a:r>
              <a:rPr lang="en-US" spc="45"/>
              <a:t> </a:t>
            </a:r>
            <a:r>
              <a:rPr lang="en-US" spc="-5"/>
              <a:t>risk </a:t>
            </a:r>
            <a:r>
              <a:rPr lang="en-US"/>
              <a:t>factors</a:t>
            </a:r>
            <a:r>
              <a:rPr lang="en-US" spc="10"/>
              <a:t> </a:t>
            </a:r>
            <a:r>
              <a:rPr lang="en-US" spc="-5"/>
              <a:t>and</a:t>
            </a:r>
            <a:r>
              <a:rPr lang="en-US" spc="-10"/>
              <a:t> </a:t>
            </a:r>
            <a:r>
              <a:rPr lang="en-US"/>
              <a:t>risk</a:t>
            </a:r>
            <a:r>
              <a:rPr lang="en-US" spc="-5"/>
              <a:t> of</a:t>
            </a:r>
            <a:r>
              <a:rPr lang="en-US" spc="5"/>
              <a:t> </a:t>
            </a:r>
            <a:r>
              <a:rPr lang="en-US" spc="-5"/>
              <a:t>MRD</a:t>
            </a:r>
            <a:r>
              <a:rPr lang="en-US" spc="5"/>
              <a:t> </a:t>
            </a:r>
            <a:r>
              <a:rPr lang="en-US" spc="-5"/>
              <a:t>resurgence</a:t>
            </a:r>
            <a:r>
              <a:rPr lang="en-US" spc="30"/>
              <a:t> </a:t>
            </a:r>
            <a:r>
              <a:rPr lang="en-US" spc="-10"/>
              <a:t>and/or </a:t>
            </a:r>
            <a:r>
              <a:rPr lang="en-US" spc="-765"/>
              <a:t> </a:t>
            </a:r>
            <a:r>
              <a:rPr lang="en-US" spc="-5"/>
              <a:t>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83587-08AD-41F7-99DF-10C38E720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>
            <a:hlinkClick r:id="rId3" action="ppaction://hlinksldjump"/>
            <a:extLst>
              <a:ext uri="{FF2B5EF4-FFF2-40B4-BE49-F238E27FC236}">
                <a16:creationId xmlns:a16="http://schemas.microsoft.com/office/drawing/2014/main" id="{49D18E58-7FE0-477D-A6B7-0F249F3016C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0248" y="44196"/>
            <a:ext cx="233172" cy="260603"/>
          </a:xfrm>
          <a:prstGeom prst="rect">
            <a:avLst/>
          </a:prstGeom>
        </p:spPr>
      </p:pic>
      <p:pic>
        <p:nvPicPr>
          <p:cNvPr id="5" name="object 8">
            <a:hlinkClick r:id="" action="ppaction://noaction"/>
            <a:extLst>
              <a:ext uri="{FF2B5EF4-FFF2-40B4-BE49-F238E27FC236}">
                <a16:creationId xmlns:a16="http://schemas.microsoft.com/office/drawing/2014/main" id="{D39C36A1-8D35-400D-80E2-0FC70BF8CE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0248" y="304799"/>
            <a:ext cx="233172" cy="2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98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Amgen Proprietary - For Internal Use Only"/>
  <p:tag name="BJHEADERFOOTERTEXTMARKING" val="Amgen Proprietary - For Internal Use Onl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Amgen Proprietary - For Internal Use Only"/>
  <p:tag name="BJHEADERFOOTERTEXTMARKING" val="Amgen Proprietary - For Internal Use Onl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Amgen Proprietary - For Internal Use Only"/>
  <p:tag name="BJHEADERFOOTERTEXTMARKING" val="Amgen Proprietary - For Internal Use Onl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Amgen Proprietary - For Internal Use Only"/>
  <p:tag name="BJHEADERFOOTERTEXTMARKING" val="Amgen Proprietary - For Internal Use Only"/>
</p:tagLst>
</file>

<file path=ppt/theme/theme1.xml><?xml version="1.0" encoding="utf-8"?>
<a:theme xmlns:a="http://schemas.openxmlformats.org/drawingml/2006/main" name="2016 Amgen Corporate Template_16x9_INTERNAL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Amgen Corporat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tx1"/>
          </a:solidFill>
          <a:tailEnd type="stealth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7 Amgen Corporate Template_16x9_INTERNAL_EXTERNAL.potx" id="{48E5096D-00E7-4E9C-9704-737409897562}" vid="{EF1A956B-3B03-46FB-A2D5-71314C52DA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ulasta Theme1.2">
  <a:themeElements>
    <a:clrScheme name="Neulasta 2">
      <a:dk1>
        <a:srgbClr val="161F46"/>
      </a:dk1>
      <a:lt1>
        <a:srgbClr val="FFFFFF"/>
      </a:lt1>
      <a:dk2>
        <a:srgbClr val="FFFFFF"/>
      </a:dk2>
      <a:lt2>
        <a:srgbClr val="3A52BB"/>
      </a:lt2>
      <a:accent1>
        <a:srgbClr val="3A52BB"/>
      </a:accent1>
      <a:accent2>
        <a:srgbClr val="43C7AA"/>
      </a:accent2>
      <a:accent3>
        <a:srgbClr val="FFFFFF"/>
      </a:accent3>
      <a:accent4>
        <a:srgbClr val="161F46"/>
      </a:accent4>
      <a:accent5>
        <a:srgbClr val="257D6A"/>
      </a:accent5>
      <a:accent6>
        <a:srgbClr val="A9E5D8"/>
      </a:accent6>
      <a:hlink>
        <a:srgbClr val="3A52BB"/>
      </a:hlink>
      <a:folHlink>
        <a:srgbClr val="43C7AA"/>
      </a:folHlink>
    </a:clrScheme>
    <a:fontScheme name="Metaanalysis_Neulas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taanalysis_Neulasta 1">
        <a:dk1>
          <a:srgbClr val="000000"/>
        </a:dk1>
        <a:lt1>
          <a:srgbClr val="EAEAEA"/>
        </a:lt1>
        <a:dk2>
          <a:srgbClr val="FFFFFF"/>
        </a:dk2>
        <a:lt2>
          <a:srgbClr val="5F5F5F"/>
        </a:lt2>
        <a:accent1>
          <a:srgbClr val="296DC0"/>
        </a:accent1>
        <a:accent2>
          <a:srgbClr val="66CCCC"/>
        </a:accent2>
        <a:accent3>
          <a:srgbClr val="F3F3F3"/>
        </a:accent3>
        <a:accent4>
          <a:srgbClr val="000000"/>
        </a:accent4>
        <a:accent5>
          <a:srgbClr val="ACBADC"/>
        </a:accent5>
        <a:accent6>
          <a:srgbClr val="5CB9B9"/>
        </a:accent6>
        <a:hlink>
          <a:srgbClr val="80808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analysis_Neulasta 2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96DC0"/>
        </a:accent1>
        <a:accent2>
          <a:srgbClr val="66CCCC"/>
        </a:accent2>
        <a:accent3>
          <a:srgbClr val="FFFFFF"/>
        </a:accent3>
        <a:accent4>
          <a:srgbClr val="000000"/>
        </a:accent4>
        <a:accent5>
          <a:srgbClr val="ACBADC"/>
        </a:accent5>
        <a:accent6>
          <a:srgbClr val="5CB9B9"/>
        </a:accent6>
        <a:hlink>
          <a:srgbClr val="80808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aanalysis_Neulasta 3">
        <a:dk1>
          <a:srgbClr val="000000"/>
        </a:dk1>
        <a:lt1>
          <a:srgbClr val="FFFFFF"/>
        </a:lt1>
        <a:dk2>
          <a:srgbClr val="FFFFFF"/>
        </a:dk2>
        <a:lt2>
          <a:srgbClr val="0000CC"/>
        </a:lt2>
        <a:accent1>
          <a:srgbClr val="296DC0"/>
        </a:accent1>
        <a:accent2>
          <a:srgbClr val="29BD96"/>
        </a:accent2>
        <a:accent3>
          <a:srgbClr val="FFFFFF"/>
        </a:accent3>
        <a:accent4>
          <a:srgbClr val="000000"/>
        </a:accent4>
        <a:accent5>
          <a:srgbClr val="ACBADC"/>
        </a:accent5>
        <a:accent6>
          <a:srgbClr val="24AB87"/>
        </a:accent6>
        <a:hlink>
          <a:srgbClr val="969696"/>
        </a:hlink>
        <a:folHlink>
          <a:srgbClr val="99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82ad3a63-90ad-4a46-a3cb-757f4658e205" origin="userSelected">
  <element uid="03e9b10b-a1f9-4a88-9630-476473f62285" value=""/>
  <element uid="9036a7a1-5a4f-48d3-b24b-dfdab053dac9" value=""/>
  <element uid="2a041708-5430-4469-9924-29d5d5f4ecfd" value=""/>
</sisl>
</file>

<file path=customXml/itemProps1.xml><?xml version="1.0" encoding="utf-8"?>
<ds:datastoreItem xmlns:ds="http://schemas.openxmlformats.org/officeDocument/2006/customXml" ds:itemID="{8276405F-ED43-40A8-A525-E1421DA5D14A}">
  <ds:schemaRefs>
    <ds:schemaRef ds:uri="http://www.boldonjames.com/2008/01/sie/internal/label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35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2016 Amgen Corporate Template_16x9_INTERNAL</vt:lpstr>
      <vt:lpstr>Office Theme</vt:lpstr>
      <vt:lpstr>Neulasta Theme1.2</vt:lpstr>
      <vt:lpstr>Carfilzomib Oral Presentations</vt:lpstr>
      <vt:lpstr>Carfilzomib Oral Presentations</vt:lpstr>
      <vt:lpstr>PowerPoint Presentation</vt:lpstr>
      <vt:lpstr>Predictors of Unsustained Negativity in Minimal Residual  Disease (MRD)-Negative Transplant-Eligible Newly Diagnosed  Multiple Myeloma (MM) Patients Enrolled in the FORTE Trial</vt:lpstr>
      <vt:lpstr>Mattia D’Agostino, MD</vt:lpstr>
      <vt:lpstr>Introduction</vt:lpstr>
      <vt:lpstr>Aims</vt:lpstr>
      <vt:lpstr>Results</vt:lpstr>
      <vt:lpstr>Conventional risk factors and risk of MRD resurgence and/or  progression</vt:lpstr>
      <vt:lpstr>Novel risk factors and risk of MRD resurgence and/or progression</vt:lpstr>
      <vt:lpstr>Novel risk factors and risk of MRD resurgence and/or progression</vt:lpstr>
      <vt:lpstr>Impact of treatment on MRD resurgence and/or progression</vt:lpstr>
      <vt:lpstr>Impact of maintenance on MRD resurgence and/or progression</vt:lpstr>
      <vt:lpstr>Conclusion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Carfilzomib Oral and poster Presentations</dc:title>
  <dc:creator>Thach, Andrew</dc:creator>
  <cp:keywords>*$%IU-*$%GenBus</cp:keywords>
  <cp:lastModifiedBy>Hoffmann, Mareike</cp:lastModifiedBy>
  <cp:revision>6</cp:revision>
  <cp:lastPrinted>2022-08-30T03:28:15Z</cp:lastPrinted>
  <dcterms:created xsi:type="dcterms:W3CDTF">2021-06-14T17:54:10Z</dcterms:created>
  <dcterms:modified xsi:type="dcterms:W3CDTF">2022-09-15T11:41:24Z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f3f0df3b-156f-4095-ae34-2d76852ce89b</vt:lpwstr>
  </property>
  <property fmtid="{D5CDD505-2E9C-101B-9397-08002B2CF9AE}" pid="3" name="bjDocumentLabelXML">
    <vt:lpwstr>&lt;?xml version="1.0" encoding="us-ascii"?&gt;&lt;sisl xmlns:xsd="http://www.w3.org/2001/XMLSchema" xmlns:xsi="http://www.w3.org/2001/XMLSchema-instance" sislVersion="0" policy="82ad3a63-90ad-4a46-a3cb-757f4658e205" origin="userSelected" xmlns="http://www.boldonj</vt:lpwstr>
  </property>
  <property fmtid="{D5CDD505-2E9C-101B-9397-08002B2CF9AE}" pid="4" name="bjDocumentLabelXML-0">
    <vt:lpwstr>ames.com/2008/01/sie/internal/label"&gt;&lt;element uid="03e9b10b-a1f9-4a88-9630-476473f62285" value="" /&gt;&lt;element uid="9036a7a1-5a4f-48d3-b24b-dfdab053dac9" value="" /&gt;&lt;element uid="2a041708-5430-4469-9924-29d5d5f4ecfd" value="" /&gt;&lt;/sisl&gt;</vt:lpwstr>
  </property>
  <property fmtid="{D5CDD505-2E9C-101B-9397-08002B2CF9AE}" pid="5" name="bjDocumentSecurityLabel">
    <vt:lpwstr>Internal Use Only - General Business</vt:lpwstr>
  </property>
  <property fmtid="{D5CDD505-2E9C-101B-9397-08002B2CF9AE}" pid="6" name="bjSaver">
    <vt:lpwstr>B6Y5vEtFcHiw1MbQ1b5qltEKbvRXFYMv</vt:lpwstr>
  </property>
  <property fmtid="{D5CDD505-2E9C-101B-9397-08002B2CF9AE}" pid="7" name="MSIP_Label_65e75503-0edf-4274-9f8b-1f267fd68475_Enabled">
    <vt:lpwstr>true</vt:lpwstr>
  </property>
  <property fmtid="{D5CDD505-2E9C-101B-9397-08002B2CF9AE}" pid="8" name="MSIP_Label_65e75503-0edf-4274-9f8b-1f267fd68475_SetDate">
    <vt:lpwstr>2022-06-06T15:19:24Z</vt:lpwstr>
  </property>
  <property fmtid="{D5CDD505-2E9C-101B-9397-08002B2CF9AE}" pid="9" name="MSIP_Label_65e75503-0edf-4274-9f8b-1f267fd68475_Method">
    <vt:lpwstr>Privileged</vt:lpwstr>
  </property>
  <property fmtid="{D5CDD505-2E9C-101B-9397-08002B2CF9AE}" pid="10" name="MSIP_Label_65e75503-0edf-4274-9f8b-1f267fd68475_Name">
    <vt:lpwstr>Non-Amgen (no marking)</vt:lpwstr>
  </property>
  <property fmtid="{D5CDD505-2E9C-101B-9397-08002B2CF9AE}" pid="11" name="MSIP_Label_65e75503-0edf-4274-9f8b-1f267fd68475_SiteId">
    <vt:lpwstr>4b4266a6-1368-41af-ad5a-59eb634f7ad8</vt:lpwstr>
  </property>
  <property fmtid="{D5CDD505-2E9C-101B-9397-08002B2CF9AE}" pid="12" name="MSIP_Label_65e75503-0edf-4274-9f8b-1f267fd68475_ActionId">
    <vt:lpwstr>b0232211-d488-48e5-9949-b7e07150cd96</vt:lpwstr>
  </property>
  <property fmtid="{D5CDD505-2E9C-101B-9397-08002B2CF9AE}" pid="13" name="MSIP_Label_65e75503-0edf-4274-9f8b-1f267fd68475_ContentBits">
    <vt:lpwstr>0</vt:lpwstr>
  </property>
</Properties>
</file>